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6" r:id="rId2"/>
    <p:sldId id="268" r:id="rId3"/>
    <p:sldId id="295" r:id="rId4"/>
    <p:sldId id="299" r:id="rId5"/>
    <p:sldId id="297" r:id="rId6"/>
    <p:sldId id="298" r:id="rId7"/>
    <p:sldId id="302" r:id="rId8"/>
    <p:sldId id="304" r:id="rId9"/>
    <p:sldId id="305" r:id="rId10"/>
    <p:sldId id="306" r:id="rId11"/>
    <p:sldId id="303" r:id="rId12"/>
    <p:sldId id="269" r:id="rId13"/>
    <p:sldId id="300" r:id="rId14"/>
    <p:sldId id="301" r:id="rId15"/>
    <p:sldId id="271" r:id="rId16"/>
    <p:sldId id="264" r:id="rId17"/>
    <p:sldId id="291" r:id="rId18"/>
    <p:sldId id="273" r:id="rId19"/>
    <p:sldId id="281" r:id="rId20"/>
    <p:sldId id="263" r:id="rId21"/>
    <p:sldId id="292" r:id="rId22"/>
    <p:sldId id="293" r:id="rId23"/>
    <p:sldId id="277" r:id="rId24"/>
    <p:sldId id="285" r:id="rId25"/>
    <p:sldId id="270" r:id="rId26"/>
    <p:sldId id="288"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86418"/>
  </p:normalViewPr>
  <p:slideViewPr>
    <p:cSldViewPr snapToGrid="0">
      <p:cViewPr varScale="1">
        <p:scale>
          <a:sx n="109" d="100"/>
          <a:sy n="109" d="100"/>
        </p:scale>
        <p:origin x="216" y="2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69EE90-5B6B-F441-BD28-986B1EBA5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64B259-9814-4C48-90B7-E394C26BC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B72FA-D715-8A46-A0B7-76E34C4EABBA}" type="datetimeFigureOut">
              <a:rPr lang="en-US" smtClean="0"/>
              <a:t>11/9/2021</a:t>
            </a:fld>
            <a:endParaRPr lang="en-US"/>
          </a:p>
        </p:txBody>
      </p:sp>
      <p:sp>
        <p:nvSpPr>
          <p:cNvPr id="4" name="Footer Placeholder 3">
            <a:extLst>
              <a:ext uri="{FF2B5EF4-FFF2-40B4-BE49-F238E27FC236}">
                <a16:creationId xmlns:a16="http://schemas.microsoft.com/office/drawing/2014/main" id="{8AAC91EF-79DB-5542-8671-D757BE4E66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84C0FA-8245-4F4A-9B54-6CC1DC858D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AF1183-E1F7-A24A-91B6-E900EF32E798}" type="slidenum">
              <a:rPr lang="en-US" smtClean="0"/>
              <a:t>‹#›</a:t>
            </a:fld>
            <a:endParaRPr lang="en-US"/>
          </a:p>
        </p:txBody>
      </p:sp>
    </p:spTree>
    <p:extLst>
      <p:ext uri="{BB962C8B-B14F-4D97-AF65-F5344CB8AC3E}">
        <p14:creationId xmlns:p14="http://schemas.microsoft.com/office/powerpoint/2010/main" val="3331026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27694-CA1B-455E-83B3-A9820C8781E5}" type="datetimeFigureOut">
              <a:rPr lang="en-US" smtClean="0"/>
              <a:pPr/>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EF9B5-1C4C-495D-82DA-089246A79B2B}" type="slidenum">
              <a:rPr lang="en-US" smtClean="0"/>
              <a:pPr/>
              <a:t>‹#›</a:t>
            </a:fld>
            <a:endParaRPr lang="en-US"/>
          </a:p>
        </p:txBody>
      </p:sp>
    </p:spTree>
    <p:extLst>
      <p:ext uri="{BB962C8B-B14F-4D97-AF65-F5344CB8AC3E}">
        <p14:creationId xmlns:p14="http://schemas.microsoft.com/office/powerpoint/2010/main" val="292212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EF9B5-1C4C-495D-82DA-089246A79B2B}" type="slidenum">
              <a:rPr lang="en-US" smtClean="0"/>
              <a:pPr/>
              <a:t>1</a:t>
            </a:fld>
            <a:endParaRPr lang="en-US"/>
          </a:p>
        </p:txBody>
      </p:sp>
    </p:spTree>
    <p:extLst>
      <p:ext uri="{BB962C8B-B14F-4D97-AF65-F5344CB8AC3E}">
        <p14:creationId xmlns:p14="http://schemas.microsoft.com/office/powerpoint/2010/main" val="397129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EF9B5-1C4C-495D-82DA-089246A79B2B}" type="slidenum">
              <a:rPr lang="en-US" smtClean="0"/>
              <a:pPr/>
              <a:t>18</a:t>
            </a:fld>
            <a:endParaRPr lang="en-US"/>
          </a:p>
        </p:txBody>
      </p:sp>
    </p:spTree>
    <p:extLst>
      <p:ext uri="{BB962C8B-B14F-4D97-AF65-F5344CB8AC3E}">
        <p14:creationId xmlns:p14="http://schemas.microsoft.com/office/powerpoint/2010/main" val="365094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A23E-E607-4F52-ACBA-C3C0BC9A1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C5A5A1-DB84-4BE9-9F8B-10F8E6C70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EB6FD-2082-4FEB-8901-79FA43592B0B}"/>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FFA2D180-F771-4FED-ACE0-DBC010572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90E4D-EF33-4827-B4F1-C8B41AABDBFE}"/>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10797084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59CE-B496-433D-9E51-3E38CE6E3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DC12A-4609-428C-893F-B6582803BB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D1207-F53E-465A-9E65-C776F224AA13}"/>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54286552-46FF-4429-A342-477BC06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C92AF-DE2C-4DD9-93CE-AA140A364F2B}"/>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123008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E2772-F1E7-483E-A0A8-F83333BC9F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3701D-FAF2-49AC-9F1A-FE2449DB5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07035-7A8D-492F-8E75-33B3F841E776}"/>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A314ECF3-9CC3-4659-9BDD-0B45EE69F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791F7-A018-4249-9BAB-C22599E87701}"/>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230244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EC36-1D76-449C-96AC-E16D391F3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DF663-7811-4506-BDBD-F3BAD6BD7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4557-89BA-4726-B0F7-4790ED46422D}"/>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11F530A3-3446-4722-AD4B-A0125EDA5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21CD7-7A86-45E9-9FDC-834109DF58EE}"/>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14687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A777-EB40-4BBF-A981-802B37544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112D7-B507-4512-9113-516C55139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CF792-3D88-46CA-9DA6-9004C29D0828}"/>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990DD806-2466-4BEC-B7F1-5554B20E8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68FB0-692B-4B34-980C-88A8C3A48E5B}"/>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204711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BA33-237E-4332-BA5D-BEFC785AB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C79E9-AB6E-4396-B6A7-79AD480D4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A09E6-389D-4A96-A70B-D9D27F2D8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91B51-2434-4C39-92C1-500160016C67}"/>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6" name="Footer Placeholder 5">
            <a:extLst>
              <a:ext uri="{FF2B5EF4-FFF2-40B4-BE49-F238E27FC236}">
                <a16:creationId xmlns:a16="http://schemas.microsoft.com/office/drawing/2014/main" id="{90427544-034E-43DC-8AA0-47C341101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0737B-A0AC-463F-B38C-BC3F89D83455}"/>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47378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9478-D2FA-4AF3-BC29-B29267245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6E1477-1EBD-4D77-B805-09E5B036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5F5EB-4C89-4A5B-B41B-524990F3E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03FDE-6B0C-402C-9196-9177561BA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C4B79-199C-40F8-A3FF-402EC9BDA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DB64E-A895-4697-9CD7-FC19951DAFD9}"/>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8" name="Footer Placeholder 7">
            <a:extLst>
              <a:ext uri="{FF2B5EF4-FFF2-40B4-BE49-F238E27FC236}">
                <a16:creationId xmlns:a16="http://schemas.microsoft.com/office/drawing/2014/main" id="{A25BB710-51A8-4821-B3B1-39626C90B8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9E9579-9B92-4BAE-B944-307D07B66BF5}"/>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85679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D561-C18B-4418-9FD2-C0F7F8F9C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55CA40-1AC6-40BE-B0BA-29C408188C5B}"/>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4" name="Footer Placeholder 3">
            <a:extLst>
              <a:ext uri="{FF2B5EF4-FFF2-40B4-BE49-F238E27FC236}">
                <a16:creationId xmlns:a16="http://schemas.microsoft.com/office/drawing/2014/main" id="{06F3D93C-353A-4067-B751-657359DE7E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5C8D7-33F2-45BE-BA98-46B9C422E7F9}"/>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398619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D9078-4E92-4B16-8F15-F3F0A4E8847B}"/>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3" name="Footer Placeholder 2">
            <a:extLst>
              <a:ext uri="{FF2B5EF4-FFF2-40B4-BE49-F238E27FC236}">
                <a16:creationId xmlns:a16="http://schemas.microsoft.com/office/drawing/2014/main" id="{C793FCFB-587B-43D4-AB40-26B2CFDB7E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4F3B47-402C-4AC8-9D81-21D2871C58FB}"/>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169427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7D3-97CA-4158-A2C6-0D4988F12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9E4CD-2CAE-4010-A247-31CD3F1D8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B134A0-AA22-423C-825F-70809A9FB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ABA38-B7F6-4E4A-B15D-20F51243C29E}"/>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6" name="Footer Placeholder 5">
            <a:extLst>
              <a:ext uri="{FF2B5EF4-FFF2-40B4-BE49-F238E27FC236}">
                <a16:creationId xmlns:a16="http://schemas.microsoft.com/office/drawing/2014/main" id="{89E0A45A-B337-42A8-BCD1-27916537D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90475-764B-44F1-AC42-32966F89A4E7}"/>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238150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4AE6-65FC-47D9-9396-73845B91F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6D77C0-2C79-4FC9-AF3B-3EA013667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C7A34-2778-4BFD-8960-279E86D58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D533C-C24D-42CA-9959-D9AEBADB1FB2}"/>
              </a:ext>
            </a:extLst>
          </p:cNvPr>
          <p:cNvSpPr>
            <a:spLocks noGrp="1"/>
          </p:cNvSpPr>
          <p:nvPr>
            <p:ph type="dt" sz="half" idx="10"/>
          </p:nvPr>
        </p:nvSpPr>
        <p:spPr/>
        <p:txBody>
          <a:bodyPr/>
          <a:lstStyle/>
          <a:p>
            <a:fld id="{864FF906-9E65-4174-800E-8FB25934F305}" type="datetimeFigureOut">
              <a:rPr lang="en-US" smtClean="0"/>
              <a:pPr/>
              <a:t>11/9/2021</a:t>
            </a:fld>
            <a:endParaRPr lang="en-US"/>
          </a:p>
        </p:txBody>
      </p:sp>
      <p:sp>
        <p:nvSpPr>
          <p:cNvPr id="6" name="Footer Placeholder 5">
            <a:extLst>
              <a:ext uri="{FF2B5EF4-FFF2-40B4-BE49-F238E27FC236}">
                <a16:creationId xmlns:a16="http://schemas.microsoft.com/office/drawing/2014/main" id="{98C3FB78-1D30-43E0-B0B7-CA33FDFCF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BF8B4-CC86-45EF-A837-BA64D59D187B}"/>
              </a:ext>
            </a:extLst>
          </p:cNvPr>
          <p:cNvSpPr>
            <a:spLocks noGrp="1"/>
          </p:cNvSpPr>
          <p:nvPr>
            <p:ph type="sldNum" sz="quarter" idx="12"/>
          </p:nvPr>
        </p:nvSpPr>
        <p:spPr/>
        <p:txBody>
          <a:bodyPr/>
          <a:lstStyle/>
          <a:p>
            <a:fld id="{E007DCA0-2B28-49B3-88A3-7D504229E43C}" type="slidenum">
              <a:rPr lang="en-US" smtClean="0"/>
              <a:pPr/>
              <a:t>‹#›</a:t>
            </a:fld>
            <a:endParaRPr lang="en-US"/>
          </a:p>
        </p:txBody>
      </p:sp>
    </p:spTree>
    <p:extLst>
      <p:ext uri="{BB962C8B-B14F-4D97-AF65-F5344CB8AC3E}">
        <p14:creationId xmlns:p14="http://schemas.microsoft.com/office/powerpoint/2010/main" val="26440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6000">
              <a:schemeClr val="accent1">
                <a:lumMod val="32000"/>
                <a:lumOff val="68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1E009A-5526-4B8F-B9C6-74A7D12A2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8DB5A6-8A65-47A9-B3A0-2C97E1332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EFA07-B342-496A-A6D3-026F5AFAA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FF906-9E65-4174-800E-8FB25934F305}" type="datetimeFigureOut">
              <a:rPr lang="en-US" smtClean="0"/>
              <a:pPr/>
              <a:t>11/9/2021</a:t>
            </a:fld>
            <a:endParaRPr lang="en-US"/>
          </a:p>
        </p:txBody>
      </p:sp>
      <p:sp>
        <p:nvSpPr>
          <p:cNvPr id="5" name="Footer Placeholder 4">
            <a:extLst>
              <a:ext uri="{FF2B5EF4-FFF2-40B4-BE49-F238E27FC236}">
                <a16:creationId xmlns:a16="http://schemas.microsoft.com/office/drawing/2014/main" id="{DB33C63F-0200-4915-8DCA-329F1EB8F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034CC2-1A31-4F75-9F26-9BD179AD5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7DCA0-2B28-49B3-88A3-7D504229E43C}" type="slidenum">
              <a:rPr lang="en-US" smtClean="0"/>
              <a:pPr/>
              <a:t>‹#›</a:t>
            </a:fld>
            <a:endParaRPr lang="en-US"/>
          </a:p>
        </p:txBody>
      </p:sp>
    </p:spTree>
    <p:extLst>
      <p:ext uri="{BB962C8B-B14F-4D97-AF65-F5344CB8AC3E}">
        <p14:creationId xmlns:p14="http://schemas.microsoft.com/office/powerpoint/2010/main" val="179158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BISHOP1946@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ATTHEWSTOVER@GMAIL.COM" TargetMode="External"/><Relationship Id="rId2" Type="http://schemas.openxmlformats.org/officeDocument/2006/relationships/hyperlink" Target="mailto:JNW1628@AOL.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9FCC-5DB9-4C1C-B93D-3A9DB12D740B}"/>
              </a:ext>
            </a:extLst>
          </p:cNvPr>
          <p:cNvSpPr>
            <a:spLocks noGrp="1"/>
          </p:cNvSpPr>
          <p:nvPr>
            <p:ph type="ctrTitle"/>
          </p:nvPr>
        </p:nvSpPr>
        <p:spPr>
          <a:xfrm>
            <a:off x="1524000" y="2404115"/>
            <a:ext cx="9144000" cy="2387600"/>
          </a:xfrm>
        </p:spPr>
        <p:txBody>
          <a:bodyPr>
            <a:normAutofit fontScale="90000"/>
          </a:bodyPr>
          <a:lstStyle/>
          <a:p>
            <a:r>
              <a:rPr lang="en-US" sz="6600" b="1" dirty="0">
                <a:solidFill>
                  <a:schemeClr val="bg1"/>
                </a:solidFill>
                <a:latin typeface="+mn-lt"/>
              </a:rPr>
              <a:t>WELCOME TO THE 2021 FAWN LAKE MEN’S GOLF AWARDS DINNER </a:t>
            </a:r>
          </a:p>
        </p:txBody>
      </p:sp>
      <p:pic>
        <p:nvPicPr>
          <p:cNvPr id="4" name="Picture 3">
            <a:extLst>
              <a:ext uri="{FF2B5EF4-FFF2-40B4-BE49-F238E27FC236}">
                <a16:creationId xmlns:a16="http://schemas.microsoft.com/office/drawing/2014/main" id="{FE056ECB-E590-4EE3-AF60-0FCA09701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373" y="211695"/>
            <a:ext cx="3098800" cy="889000"/>
          </a:xfrm>
          <a:prstGeom prst="rect">
            <a:avLst/>
          </a:prstGeom>
        </p:spPr>
      </p:pic>
    </p:spTree>
    <p:extLst>
      <p:ext uri="{BB962C8B-B14F-4D97-AF65-F5344CB8AC3E}">
        <p14:creationId xmlns:p14="http://schemas.microsoft.com/office/powerpoint/2010/main" val="369606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5" y="365125"/>
            <a:ext cx="11926957" cy="1325563"/>
          </a:xfrm>
        </p:spPr>
        <p:txBody>
          <a:bodyPr>
            <a:noAutofit/>
          </a:bodyPr>
          <a:lstStyle/>
          <a:p>
            <a:pPr algn="ctr"/>
            <a:r>
              <a:rPr lang="en-US" b="1" dirty="0">
                <a:latin typeface="+mn-lt"/>
              </a:rPr>
              <a:t>2022 Course Priorities (pending budget approval)</a:t>
            </a:r>
          </a:p>
        </p:txBody>
      </p:sp>
      <p:sp>
        <p:nvSpPr>
          <p:cNvPr id="3" name="Content Placeholder 2"/>
          <p:cNvSpPr>
            <a:spLocks noGrp="1"/>
          </p:cNvSpPr>
          <p:nvPr>
            <p:ph idx="1"/>
          </p:nvPr>
        </p:nvSpPr>
        <p:spPr/>
        <p:txBody>
          <a:bodyPr/>
          <a:lstStyle/>
          <a:p>
            <a:pPr>
              <a:lnSpc>
                <a:spcPct val="150000"/>
              </a:lnSpc>
            </a:pPr>
            <a:r>
              <a:rPr lang="en-US" dirty="0"/>
              <a:t>Cart paths;</a:t>
            </a:r>
          </a:p>
          <a:p>
            <a:pPr>
              <a:lnSpc>
                <a:spcPct val="150000"/>
              </a:lnSpc>
            </a:pPr>
            <a:r>
              <a:rPr lang="en-US" dirty="0"/>
              <a:t>Bridge repairs, cleaning, and staining;</a:t>
            </a:r>
          </a:p>
          <a:p>
            <a:pPr>
              <a:lnSpc>
                <a:spcPct val="150000"/>
              </a:lnSpc>
            </a:pPr>
            <a:r>
              <a:rPr lang="en-US" dirty="0"/>
              <a:t>More bunker repairs and renovations; </a:t>
            </a:r>
          </a:p>
          <a:p>
            <a:pPr>
              <a:lnSpc>
                <a:spcPct val="150000"/>
              </a:lnSpc>
            </a:pPr>
            <a:r>
              <a:rPr lang="en-US" dirty="0"/>
              <a:t>Drainage improvements; </a:t>
            </a:r>
          </a:p>
          <a:p>
            <a:pPr>
              <a:lnSpc>
                <a:spcPct val="150000"/>
              </a:lnSpc>
            </a:pPr>
            <a:r>
              <a:rPr lang="en-US" dirty="0"/>
              <a:t>Suppress Bermuda and </a:t>
            </a:r>
            <a:r>
              <a:rPr lang="en-US" dirty="0" err="1"/>
              <a:t>bentgrass</a:t>
            </a:r>
            <a:r>
              <a:rPr lang="en-US" dirty="0"/>
              <a:t> in roughs.</a:t>
            </a:r>
          </a:p>
          <a:p>
            <a:pPr marL="0" indent="0">
              <a:buNone/>
            </a:pPr>
            <a:endParaRPr lang="en-US" dirty="0"/>
          </a:p>
        </p:txBody>
      </p:sp>
    </p:spTree>
    <p:extLst>
      <p:ext uri="{BB962C8B-B14F-4D97-AF65-F5344CB8AC3E}">
        <p14:creationId xmlns:p14="http://schemas.microsoft.com/office/powerpoint/2010/main" val="139496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9D00-0539-8F48-A7AF-29AEE4647986}"/>
              </a:ext>
            </a:extLst>
          </p:cNvPr>
          <p:cNvSpPr>
            <a:spLocks noGrp="1"/>
          </p:cNvSpPr>
          <p:nvPr>
            <p:ph type="title"/>
          </p:nvPr>
        </p:nvSpPr>
        <p:spPr/>
        <p:txBody>
          <a:bodyPr>
            <a:normAutofit fontScale="90000"/>
          </a:bodyPr>
          <a:lstStyle/>
          <a:p>
            <a:pPr algn="ctr"/>
            <a:r>
              <a:rPr lang="en-US" sz="5400" b="1" dirty="0">
                <a:latin typeface="+mn-lt"/>
              </a:rPr>
              <a:t>RULES AND HANDICAP COMMITTEE</a:t>
            </a:r>
            <a:br>
              <a:rPr lang="en-US" sz="5400" b="1" dirty="0">
                <a:latin typeface="+mn-lt"/>
              </a:rPr>
            </a:br>
            <a:r>
              <a:rPr lang="en-US" sz="5400" b="1" dirty="0">
                <a:latin typeface="+mn-lt"/>
              </a:rPr>
              <a:t>Steve </a:t>
            </a:r>
            <a:r>
              <a:rPr lang="en-US" sz="5400" b="1" dirty="0" err="1">
                <a:latin typeface="+mn-lt"/>
              </a:rPr>
              <a:t>Pendry</a:t>
            </a:r>
            <a:r>
              <a:rPr lang="en-US" sz="5400" b="1" dirty="0">
                <a:latin typeface="+mn-lt"/>
              </a:rPr>
              <a:t> &amp; John Allison</a:t>
            </a:r>
          </a:p>
        </p:txBody>
      </p:sp>
      <p:sp>
        <p:nvSpPr>
          <p:cNvPr id="3" name="Content Placeholder 2">
            <a:extLst>
              <a:ext uri="{FF2B5EF4-FFF2-40B4-BE49-F238E27FC236}">
                <a16:creationId xmlns:a16="http://schemas.microsoft.com/office/drawing/2014/main" id="{59F4EC03-D821-5C40-A171-1FE5B14DD036}"/>
              </a:ext>
            </a:extLst>
          </p:cNvPr>
          <p:cNvSpPr>
            <a:spLocks noGrp="1"/>
          </p:cNvSpPr>
          <p:nvPr>
            <p:ph idx="1"/>
          </p:nvPr>
        </p:nvSpPr>
        <p:spPr>
          <a:xfrm>
            <a:off x="838200" y="2011155"/>
            <a:ext cx="10515600" cy="4351338"/>
          </a:xfrm>
        </p:spPr>
        <p:txBody>
          <a:bodyPr/>
          <a:lstStyle/>
          <a:p>
            <a:pPr marL="0" indent="0">
              <a:buNone/>
            </a:pPr>
            <a:r>
              <a:rPr lang="en-US" dirty="0"/>
              <a:t>From the </a:t>
            </a:r>
            <a:r>
              <a:rPr lang="en-US" i="1" dirty="0"/>
              <a:t>Rules of Handicapping: </a:t>
            </a:r>
            <a:endParaRPr lang="en-US" dirty="0"/>
          </a:p>
          <a:p>
            <a:endParaRPr lang="en-US" dirty="0"/>
          </a:p>
          <a:p>
            <a:r>
              <a:rPr lang="en-US" dirty="0"/>
              <a:t>A </a:t>
            </a:r>
            <a:r>
              <a:rPr lang="en-US" i="1" dirty="0"/>
              <a:t>Handicap Committee</a:t>
            </a:r>
            <a:r>
              <a:rPr lang="en-US" dirty="0"/>
              <a:t> is established by a </a:t>
            </a:r>
            <a:r>
              <a:rPr lang="en-US" i="1" dirty="0"/>
              <a:t>club</a:t>
            </a:r>
            <a:r>
              <a:rPr lang="en-US" dirty="0"/>
              <a:t> and is responsible for ensuring compliance with the </a:t>
            </a:r>
            <a:r>
              <a:rPr lang="en-US" i="1" dirty="0"/>
              <a:t>club’s specified</a:t>
            </a:r>
            <a:r>
              <a:rPr lang="en-US" dirty="0"/>
              <a:t> obligations and responsibilities under the </a:t>
            </a:r>
            <a:r>
              <a:rPr lang="en-US" i="1" dirty="0"/>
              <a:t>Rules of Handicapping;</a:t>
            </a:r>
          </a:p>
          <a:p>
            <a:endParaRPr lang="en-US" dirty="0"/>
          </a:p>
          <a:p>
            <a:r>
              <a:rPr lang="en-US" dirty="0"/>
              <a:t>It is strongly recommended that a </a:t>
            </a:r>
            <a:r>
              <a:rPr lang="en-US" i="1" dirty="0"/>
              <a:t>Handicap Committee</a:t>
            </a:r>
            <a:r>
              <a:rPr lang="en-US" dirty="0"/>
              <a:t> conduct a </a:t>
            </a:r>
            <a:r>
              <a:rPr lang="en-US" i="1" dirty="0"/>
              <a:t>handicap review</a:t>
            </a:r>
            <a:r>
              <a:rPr lang="en-US" dirty="0"/>
              <a:t> at least annually.  A review can be conducted annually or as otherwise necessary.</a:t>
            </a:r>
          </a:p>
          <a:p>
            <a:endParaRPr lang="en-US" dirty="0"/>
          </a:p>
        </p:txBody>
      </p:sp>
    </p:spTree>
    <p:extLst>
      <p:ext uri="{BB962C8B-B14F-4D97-AF65-F5344CB8AC3E}">
        <p14:creationId xmlns:p14="http://schemas.microsoft.com/office/powerpoint/2010/main" val="156222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7807-315D-4369-AEA9-8E0A7BF3DEF7}"/>
              </a:ext>
            </a:extLst>
          </p:cNvPr>
          <p:cNvSpPr>
            <a:spLocks noGrp="1"/>
          </p:cNvSpPr>
          <p:nvPr>
            <p:ph type="title"/>
          </p:nvPr>
        </p:nvSpPr>
        <p:spPr>
          <a:xfrm>
            <a:off x="68094" y="2529149"/>
            <a:ext cx="12123906" cy="1325563"/>
          </a:xfrm>
        </p:spPr>
        <p:txBody>
          <a:bodyPr>
            <a:normAutofit fontScale="90000"/>
          </a:bodyPr>
          <a:lstStyle/>
          <a:p>
            <a:pPr algn="ctr"/>
            <a:r>
              <a:rPr lang="en-US" sz="6000" b="1" dirty="0">
                <a:latin typeface="Calibri" panose="020F0502020204030204" pitchFamily="34" charset="0"/>
                <a:cs typeface="Calibri" panose="020F0502020204030204" pitchFamily="34" charset="0"/>
              </a:rPr>
              <a:t>MID-VIRGINIA SENIOR GOLF ASSOCIATION</a:t>
            </a:r>
            <a:br>
              <a:rPr lang="en-US" sz="6000" b="1" dirty="0">
                <a:latin typeface="Calibri" panose="020F0502020204030204" pitchFamily="34" charset="0"/>
                <a:cs typeface="Calibri" panose="020F0502020204030204" pitchFamily="34" charset="0"/>
              </a:rPr>
            </a:b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SEASON RECAP</a:t>
            </a:r>
            <a:br>
              <a:rPr lang="en-US" sz="6000" b="1" dirty="0">
                <a:latin typeface="Calibri" panose="020F0502020204030204" pitchFamily="34" charset="0"/>
                <a:cs typeface="Calibri" panose="020F0502020204030204" pitchFamily="34" charset="0"/>
              </a:rPr>
            </a:b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RON BISHOP</a:t>
            </a:r>
          </a:p>
        </p:txBody>
      </p:sp>
    </p:spTree>
    <p:extLst>
      <p:ext uri="{BB962C8B-B14F-4D97-AF65-F5344CB8AC3E}">
        <p14:creationId xmlns:p14="http://schemas.microsoft.com/office/powerpoint/2010/main" val="131794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DA13-54AB-C94B-8115-FB919942B085}"/>
              </a:ext>
            </a:extLst>
          </p:cNvPr>
          <p:cNvSpPr>
            <a:spLocks noGrp="1"/>
          </p:cNvSpPr>
          <p:nvPr>
            <p:ph type="title"/>
          </p:nvPr>
        </p:nvSpPr>
        <p:spPr/>
        <p:txBody>
          <a:bodyPr/>
          <a:lstStyle/>
          <a:p>
            <a:pPr algn="ctr"/>
            <a:r>
              <a:rPr lang="en-US" b="1" dirty="0"/>
              <a:t>MVSGA – A GREAT YEAR!</a:t>
            </a:r>
          </a:p>
        </p:txBody>
      </p:sp>
      <p:sp>
        <p:nvSpPr>
          <p:cNvPr id="3" name="Content Placeholder 2">
            <a:extLst>
              <a:ext uri="{FF2B5EF4-FFF2-40B4-BE49-F238E27FC236}">
                <a16:creationId xmlns:a16="http://schemas.microsoft.com/office/drawing/2014/main" id="{A1E8B553-8C0C-D341-9707-FB837359B012}"/>
              </a:ext>
            </a:extLst>
          </p:cNvPr>
          <p:cNvSpPr>
            <a:spLocks noGrp="1"/>
          </p:cNvSpPr>
          <p:nvPr>
            <p:ph idx="1"/>
          </p:nvPr>
        </p:nvSpPr>
        <p:spPr>
          <a:xfrm>
            <a:off x="838200" y="1690688"/>
            <a:ext cx="10515600" cy="4351338"/>
          </a:xfrm>
        </p:spPr>
        <p:txBody>
          <a:bodyPr/>
          <a:lstStyle/>
          <a:p>
            <a:r>
              <a:rPr lang="en-US" sz="2400" dirty="0"/>
              <a:t>REGULAR SEASON:  11 WINS; 3 LOSSES;</a:t>
            </a:r>
          </a:p>
          <a:p>
            <a:r>
              <a:rPr lang="en-US" sz="2400" dirty="0"/>
              <a:t>PLAYOFFS: </a:t>
            </a:r>
          </a:p>
          <a:p>
            <a:pPr marL="274320" indent="0">
              <a:lnSpc>
                <a:spcPct val="100000"/>
              </a:lnSpc>
              <a:buNone/>
            </a:pPr>
            <a:r>
              <a:rPr lang="en-US" sz="2400" dirty="0"/>
              <a:t> SEMI-FINALS – BEAT GAUNTLET BY 4;</a:t>
            </a:r>
          </a:p>
          <a:p>
            <a:pPr marL="274320" indent="0">
              <a:lnSpc>
                <a:spcPct val="100000"/>
              </a:lnSpc>
              <a:buNone/>
            </a:pPr>
            <a:r>
              <a:rPr lang="en-US" sz="2400" dirty="0"/>
              <a:t> FINALS – LOST TO CULPEPER BY 2;</a:t>
            </a:r>
          </a:p>
          <a:p>
            <a:pPr marL="0">
              <a:lnSpc>
                <a:spcPct val="100000"/>
              </a:lnSpc>
            </a:pPr>
            <a:r>
              <a:rPr lang="en-US" sz="2400" dirty="0"/>
              <a:t>37 MEN PLAYED 288 ROUNDS;</a:t>
            </a:r>
          </a:p>
          <a:p>
            <a:pPr marL="274320" indent="0">
              <a:lnSpc>
                <a:spcPct val="100000"/>
              </a:lnSpc>
              <a:buNone/>
            </a:pPr>
            <a:r>
              <a:rPr lang="en-US" sz="2400" dirty="0"/>
              <a:t> 16 ROUNDS – BRAD GREGORY – EVERY MATCH!!!</a:t>
            </a:r>
          </a:p>
          <a:p>
            <a:pPr marL="274320" indent="0">
              <a:lnSpc>
                <a:spcPct val="100000"/>
              </a:lnSpc>
              <a:buNone/>
            </a:pPr>
            <a:r>
              <a:rPr lang="en-US" sz="2400" dirty="0"/>
              <a:t> 15 ROUNDS – HENRY DORSETT, JIM FOSTER;</a:t>
            </a:r>
          </a:p>
          <a:p>
            <a:pPr marL="274320" indent="0">
              <a:lnSpc>
                <a:spcPct val="100000"/>
              </a:lnSpc>
              <a:buNone/>
            </a:pPr>
            <a:r>
              <a:rPr lang="en-US" sz="2400" dirty="0"/>
              <a:t> 14 ROUNDS – RON BISHOP, STEVE ROBERTSON, JIM VANCE.</a:t>
            </a:r>
          </a:p>
          <a:p>
            <a:pPr marL="0" indent="0">
              <a:buNone/>
            </a:pPr>
            <a:endParaRPr lang="en-US" dirty="0"/>
          </a:p>
        </p:txBody>
      </p:sp>
    </p:spTree>
    <p:extLst>
      <p:ext uri="{BB962C8B-B14F-4D97-AF65-F5344CB8AC3E}">
        <p14:creationId xmlns:p14="http://schemas.microsoft.com/office/powerpoint/2010/main" val="365240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B1A82-6EA4-0A4D-807A-95BD34346536}"/>
              </a:ext>
            </a:extLst>
          </p:cNvPr>
          <p:cNvSpPr>
            <a:spLocks noGrp="1"/>
          </p:cNvSpPr>
          <p:nvPr>
            <p:ph idx="1"/>
          </p:nvPr>
        </p:nvSpPr>
        <p:spPr>
          <a:xfrm>
            <a:off x="838200" y="1531540"/>
            <a:ext cx="10515600" cy="4667250"/>
          </a:xfrm>
        </p:spPr>
        <p:txBody>
          <a:bodyPr>
            <a:normAutofit fontScale="92500" lnSpcReduction="10000"/>
          </a:bodyPr>
          <a:lstStyle/>
          <a:p>
            <a:r>
              <a:rPr lang="en-US" dirty="0"/>
              <a:t>WINNINGEST TEAM:</a:t>
            </a:r>
          </a:p>
          <a:p>
            <a:pPr marL="0" indent="0">
              <a:buNone/>
            </a:pPr>
            <a:r>
              <a:rPr lang="en-US" dirty="0"/>
              <a:t>	BRAD GREGORY AND JIM VANCE – 10 WINS, 1 LOSS; </a:t>
            </a:r>
          </a:p>
          <a:p>
            <a:r>
              <a:rPr lang="en-US" dirty="0"/>
              <a:t>WINNINGEST PLAYERS:</a:t>
            </a:r>
          </a:p>
          <a:p>
            <a:pPr marL="0" indent="0">
              <a:buNone/>
            </a:pPr>
            <a:r>
              <a:rPr lang="en-US" dirty="0"/>
              <a:t>	BRAD GREGORY – 14 WINS - 88%;</a:t>
            </a:r>
          </a:p>
          <a:p>
            <a:pPr marL="0" indent="0">
              <a:buNone/>
            </a:pPr>
            <a:r>
              <a:rPr lang="en-US" dirty="0"/>
              <a:t>	JIM VANCE – 13 WINS - 83%;</a:t>
            </a:r>
          </a:p>
          <a:p>
            <a:pPr marL="0" indent="0">
              <a:buNone/>
            </a:pPr>
            <a:r>
              <a:rPr lang="en-US" dirty="0"/>
              <a:t>	STEVE ROBERTSON – 10 WINS – 71%</a:t>
            </a:r>
          </a:p>
          <a:p>
            <a:pPr marL="0" indent="0" algn="ctr">
              <a:buNone/>
            </a:pPr>
            <a:endParaRPr lang="en-US" dirty="0"/>
          </a:p>
          <a:p>
            <a:pPr marL="0" indent="0" algn="ctr">
              <a:buNone/>
            </a:pPr>
            <a:r>
              <a:rPr lang="en-US" dirty="0"/>
              <a:t>JOIN THE TEAM:  </a:t>
            </a:r>
            <a:r>
              <a:rPr lang="en-US" dirty="0">
                <a:hlinkClick r:id="rId2"/>
              </a:rPr>
              <a:t>RBISHOP1946@GMAIL.COM</a:t>
            </a:r>
            <a:endParaRPr lang="en-US" dirty="0"/>
          </a:p>
          <a:p>
            <a:pPr marL="0" indent="0" algn="ctr">
              <a:buNone/>
            </a:pPr>
            <a:endParaRPr lang="en-US" dirty="0"/>
          </a:p>
          <a:p>
            <a:pPr marL="0" indent="0" algn="ctr">
              <a:buNone/>
            </a:pPr>
            <a:r>
              <a:rPr lang="en-US" sz="3600" b="1" dirty="0"/>
              <a:t>THANK YOU FOR YOUR GREAT SUPPORT!</a:t>
            </a:r>
          </a:p>
          <a:p>
            <a:pPr marL="0" indent="0">
              <a:buNone/>
            </a:pPr>
            <a:endParaRPr lang="en-US" dirty="0"/>
          </a:p>
        </p:txBody>
      </p:sp>
      <p:sp>
        <p:nvSpPr>
          <p:cNvPr id="4" name="Title 1">
            <a:extLst>
              <a:ext uri="{FF2B5EF4-FFF2-40B4-BE49-F238E27FC236}">
                <a16:creationId xmlns:a16="http://schemas.microsoft.com/office/drawing/2014/main" id="{7EF80BB1-6F84-544A-A26B-1B840E30D3DC}"/>
              </a:ext>
            </a:extLst>
          </p:cNvPr>
          <p:cNvSpPr>
            <a:spLocks noGrp="1"/>
          </p:cNvSpPr>
          <p:nvPr>
            <p:ph type="title"/>
          </p:nvPr>
        </p:nvSpPr>
        <p:spPr>
          <a:xfrm>
            <a:off x="838200" y="365125"/>
            <a:ext cx="10515600" cy="1325563"/>
          </a:xfrm>
        </p:spPr>
        <p:txBody>
          <a:bodyPr/>
          <a:lstStyle/>
          <a:p>
            <a:pPr algn="ctr"/>
            <a:r>
              <a:rPr lang="en-US" b="1" dirty="0"/>
              <a:t>MVSGA</a:t>
            </a:r>
          </a:p>
        </p:txBody>
      </p:sp>
    </p:spTree>
    <p:extLst>
      <p:ext uri="{BB962C8B-B14F-4D97-AF65-F5344CB8AC3E}">
        <p14:creationId xmlns:p14="http://schemas.microsoft.com/office/powerpoint/2010/main" val="78217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81850-3EF0-40CE-9E86-2691C5D6013E}"/>
              </a:ext>
            </a:extLst>
          </p:cNvPr>
          <p:cNvSpPr>
            <a:spLocks noGrp="1"/>
          </p:cNvSpPr>
          <p:nvPr>
            <p:ph type="title"/>
          </p:nvPr>
        </p:nvSpPr>
        <p:spPr>
          <a:xfrm>
            <a:off x="838200" y="1885071"/>
            <a:ext cx="10515600" cy="2883877"/>
          </a:xfrm>
        </p:spPr>
        <p:txBody>
          <a:bodyPr>
            <a:noAutofit/>
          </a:bodyPr>
          <a:lstStyle/>
          <a:p>
            <a:pPr algn="ctr"/>
            <a:r>
              <a:rPr lang="en-US" sz="5400" b="1" dirty="0">
                <a:latin typeface="Calibri" panose="020F0502020204030204" pitchFamily="34" charset="0"/>
                <a:cs typeface="Calibri" panose="020F0502020204030204" pitchFamily="34" charset="0"/>
              </a:rPr>
              <a:t>2021 STATISTICS, RECOGNITIONS AND AWARDS PRESENTATIONS</a:t>
            </a:r>
          </a:p>
        </p:txBody>
      </p:sp>
    </p:spTree>
    <p:extLst>
      <p:ext uri="{BB962C8B-B14F-4D97-AF65-F5344CB8AC3E}">
        <p14:creationId xmlns:p14="http://schemas.microsoft.com/office/powerpoint/2010/main" val="385170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185A9-AEB7-4567-816E-638CACAA13F1}"/>
              </a:ext>
            </a:extLst>
          </p:cNvPr>
          <p:cNvSpPr>
            <a:spLocks noGrp="1"/>
          </p:cNvSpPr>
          <p:nvPr>
            <p:ph type="title"/>
          </p:nvPr>
        </p:nvSpPr>
        <p:spPr>
          <a:xfrm>
            <a:off x="838200" y="55629"/>
            <a:ext cx="10515600" cy="1325563"/>
          </a:xfrm>
        </p:spPr>
        <p:txBody>
          <a:bodyPr/>
          <a:lstStyle/>
          <a:p>
            <a:pPr algn="ctr"/>
            <a:r>
              <a:rPr lang="en-US" b="1" dirty="0">
                <a:solidFill>
                  <a:srgbClr val="00B050"/>
                </a:solidFill>
                <a:latin typeface="Calibri" panose="020F0502020204030204" pitchFamily="34" charset="0"/>
                <a:cs typeface="Calibri" panose="020F0502020204030204" pitchFamily="34" charset="0"/>
              </a:rPr>
              <a:t>MAJOR EVENT WINNERS</a:t>
            </a:r>
          </a:p>
        </p:txBody>
      </p:sp>
      <p:sp>
        <p:nvSpPr>
          <p:cNvPr id="5" name="Content Placeholder 4">
            <a:extLst>
              <a:ext uri="{FF2B5EF4-FFF2-40B4-BE49-F238E27FC236}">
                <a16:creationId xmlns:a16="http://schemas.microsoft.com/office/drawing/2014/main" id="{881ED2C0-6C4E-4144-BC8D-57902DD5EE14}"/>
              </a:ext>
            </a:extLst>
          </p:cNvPr>
          <p:cNvSpPr>
            <a:spLocks noGrp="1"/>
          </p:cNvSpPr>
          <p:nvPr>
            <p:ph idx="1"/>
          </p:nvPr>
        </p:nvSpPr>
        <p:spPr>
          <a:xfrm>
            <a:off x="2231995" y="1221388"/>
            <a:ext cx="7267112" cy="5300962"/>
          </a:xfrm>
        </p:spPr>
        <p:txBody>
          <a:bodyPr>
            <a:normAutofit fontScale="92500" lnSpcReduction="10000"/>
          </a:bodyPr>
          <a:lstStyle/>
          <a:p>
            <a:pPr lvl="0"/>
            <a:r>
              <a:rPr lang="en-US" b="1" dirty="0"/>
              <a:t>MATCH PLAY</a:t>
            </a:r>
          </a:p>
          <a:p>
            <a:pPr lvl="2"/>
            <a:r>
              <a:rPr lang="en-US" b="1" dirty="0"/>
              <a:t>CHAMPIONSHIP FLIGHT – </a:t>
            </a:r>
            <a:r>
              <a:rPr lang="en-US" b="1" dirty="0">
                <a:solidFill>
                  <a:srgbClr val="00B050"/>
                </a:solidFill>
              </a:rPr>
              <a:t>PAT HANLON</a:t>
            </a:r>
            <a:endParaRPr lang="en-US" dirty="0">
              <a:solidFill>
                <a:srgbClr val="00B050"/>
              </a:solidFill>
            </a:endParaRPr>
          </a:p>
          <a:p>
            <a:pPr lvl="2"/>
            <a:r>
              <a:rPr lang="en-US" b="1" dirty="0"/>
              <a:t>BLUE FLIGHT – </a:t>
            </a:r>
            <a:r>
              <a:rPr lang="en-US" b="1" dirty="0">
                <a:solidFill>
                  <a:srgbClr val="00B050"/>
                </a:solidFill>
              </a:rPr>
              <a:t>STEVE PENDRY</a:t>
            </a:r>
            <a:endParaRPr lang="en-US" dirty="0">
              <a:solidFill>
                <a:srgbClr val="00B050"/>
              </a:solidFill>
            </a:endParaRPr>
          </a:p>
          <a:p>
            <a:pPr lvl="2"/>
            <a:r>
              <a:rPr lang="en-US" b="1" dirty="0"/>
              <a:t>TOURNAMENT FLIGHT </a:t>
            </a:r>
            <a:r>
              <a:rPr lang="en-US" b="1" dirty="0">
                <a:solidFill>
                  <a:srgbClr val="00B050"/>
                </a:solidFill>
              </a:rPr>
              <a:t>– DAVE DYE</a:t>
            </a:r>
            <a:endParaRPr lang="en-US" dirty="0">
              <a:solidFill>
                <a:srgbClr val="00B050"/>
              </a:solidFill>
            </a:endParaRPr>
          </a:p>
          <a:p>
            <a:pPr lvl="2"/>
            <a:r>
              <a:rPr lang="en-US" b="1" dirty="0"/>
              <a:t>WHITE FLIGHT – </a:t>
            </a:r>
            <a:r>
              <a:rPr lang="en-US" b="1" dirty="0">
                <a:solidFill>
                  <a:srgbClr val="00B050"/>
                </a:solidFill>
              </a:rPr>
              <a:t>STEVE PENDRY</a:t>
            </a:r>
            <a:endParaRPr lang="en-US" dirty="0">
              <a:solidFill>
                <a:srgbClr val="00B050"/>
              </a:solidFill>
            </a:endParaRPr>
          </a:p>
          <a:p>
            <a:pPr lvl="2"/>
            <a:r>
              <a:rPr lang="en-US" b="1" dirty="0"/>
              <a:t>GREEN FLIGHT – </a:t>
            </a:r>
            <a:r>
              <a:rPr lang="en-US" b="1" dirty="0">
                <a:solidFill>
                  <a:srgbClr val="00B050"/>
                </a:solidFill>
              </a:rPr>
              <a:t>MARK IDEN &amp; DAN SCHERDER</a:t>
            </a:r>
          </a:p>
          <a:p>
            <a:pPr lvl="2"/>
            <a:r>
              <a:rPr lang="en-US" b="1" dirty="0"/>
              <a:t>GOLD FLIGHT – </a:t>
            </a:r>
            <a:r>
              <a:rPr lang="en-US" b="1" dirty="0">
                <a:solidFill>
                  <a:srgbClr val="00B050"/>
                </a:solidFill>
              </a:rPr>
              <a:t>BOB STUMPF</a:t>
            </a:r>
          </a:p>
          <a:p>
            <a:pPr marL="914400" lvl="2" indent="0">
              <a:buNone/>
            </a:pPr>
            <a:endParaRPr lang="en-US" b="1" dirty="0">
              <a:solidFill>
                <a:srgbClr val="00B050"/>
              </a:solidFill>
            </a:endParaRPr>
          </a:p>
          <a:p>
            <a:r>
              <a:rPr lang="en-US" b="1" dirty="0"/>
              <a:t>CLUB CHAMPIONSHIP </a:t>
            </a:r>
          </a:p>
          <a:p>
            <a:pPr lvl="2"/>
            <a:r>
              <a:rPr lang="en-US" b="1" dirty="0"/>
              <a:t> </a:t>
            </a:r>
            <a:r>
              <a:rPr lang="en-US" b="1" dirty="0">
                <a:solidFill>
                  <a:srgbClr val="00B050"/>
                </a:solidFill>
              </a:rPr>
              <a:t>DREW SITES (GROSS); STEVE LOVELACE (NET)</a:t>
            </a:r>
            <a:endParaRPr lang="en-US" sz="1600" dirty="0">
              <a:solidFill>
                <a:srgbClr val="00B050"/>
              </a:solidFill>
            </a:endParaRPr>
          </a:p>
          <a:p>
            <a:pPr lvl="0"/>
            <a:r>
              <a:rPr lang="en-US" b="1" dirty="0"/>
              <a:t> SENIOR CLUB CHAMPIONSHIP</a:t>
            </a:r>
          </a:p>
          <a:p>
            <a:pPr lvl="2"/>
            <a:r>
              <a:rPr lang="en-US" b="1" dirty="0"/>
              <a:t> </a:t>
            </a:r>
            <a:r>
              <a:rPr lang="en-US" b="1" dirty="0">
                <a:solidFill>
                  <a:srgbClr val="00B050"/>
                </a:solidFill>
              </a:rPr>
              <a:t>DREW SITES (GROSS); JAY CHAFFIN (NET)</a:t>
            </a:r>
            <a:endParaRPr lang="en-US" sz="1600" dirty="0">
              <a:solidFill>
                <a:srgbClr val="00B050"/>
              </a:solidFill>
            </a:endParaRPr>
          </a:p>
          <a:p>
            <a:pPr lvl="0"/>
            <a:r>
              <a:rPr lang="en-US" b="1" dirty="0"/>
              <a:t> SUPER SENIORS CLUB CHAMPIONSHIP</a:t>
            </a:r>
          </a:p>
          <a:p>
            <a:pPr lvl="2"/>
            <a:r>
              <a:rPr lang="en-US" b="1" dirty="0"/>
              <a:t> </a:t>
            </a:r>
            <a:r>
              <a:rPr lang="en-US" b="1" dirty="0">
                <a:solidFill>
                  <a:srgbClr val="00B050"/>
                </a:solidFill>
              </a:rPr>
              <a:t>STEVE PENDRY (GROSS); DAVE WHITE (NET)</a:t>
            </a:r>
            <a:r>
              <a:rPr lang="en-US" sz="1600" b="1" dirty="0">
                <a:solidFill>
                  <a:srgbClr val="00B050"/>
                </a:solidFill>
              </a:rPr>
              <a:t> </a:t>
            </a:r>
          </a:p>
          <a:p>
            <a:r>
              <a:rPr lang="en-US" sz="2400" b="1" dirty="0"/>
              <a:t>MEMBER/MEMBER – </a:t>
            </a:r>
            <a:r>
              <a:rPr lang="en-US" sz="2000" b="1" dirty="0">
                <a:solidFill>
                  <a:srgbClr val="00B050"/>
                </a:solidFill>
              </a:rPr>
              <a:t>BRIAN CUMMINGS &amp; JAY CHAFFIN</a:t>
            </a:r>
            <a:endParaRPr lang="en-US" sz="2200" dirty="0">
              <a:solidFill>
                <a:srgbClr val="00B050"/>
              </a:solidFill>
            </a:endParaRPr>
          </a:p>
          <a:p>
            <a:pPr lvl="2"/>
            <a:endParaRPr lang="en-US" sz="1600" dirty="0"/>
          </a:p>
          <a:p>
            <a:endParaRPr lang="en-US" dirty="0"/>
          </a:p>
        </p:txBody>
      </p:sp>
    </p:spTree>
    <p:extLst>
      <p:ext uri="{BB962C8B-B14F-4D97-AF65-F5344CB8AC3E}">
        <p14:creationId xmlns:p14="http://schemas.microsoft.com/office/powerpoint/2010/main" val="248344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1000"/>
                                        <p:tgtEl>
                                          <p:spTgt spid="5">
                                            <p:txEl>
                                              <p:pRg st="8" end="8"/>
                                            </p:txEl>
                                          </p:spTgt>
                                        </p:tgtEl>
                                      </p:cBhvr>
                                    </p:animEffect>
                                    <p:anim calcmode="lin" valueType="num">
                                      <p:cBhvr>
                                        <p:cTn id="4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Effect transition="in" filter="fade">
                                      <p:cBhvr>
                                        <p:cTn id="56" dur="1000"/>
                                        <p:tgtEl>
                                          <p:spTgt spid="5">
                                            <p:txEl>
                                              <p:pRg st="10" end="10"/>
                                            </p:txEl>
                                          </p:spTgt>
                                        </p:tgtEl>
                                      </p:cBhvr>
                                    </p:animEffect>
                                    <p:anim calcmode="lin" valueType="num">
                                      <p:cBhvr>
                                        <p:cTn id="5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Effect transition="in" filter="fade">
                                      <p:cBhvr>
                                        <p:cTn id="68" dur="1000"/>
                                        <p:tgtEl>
                                          <p:spTgt spid="5">
                                            <p:txEl>
                                              <p:pRg st="12" end="12"/>
                                            </p:txEl>
                                          </p:spTgt>
                                        </p:tgtEl>
                                      </p:cBhvr>
                                    </p:animEffect>
                                    <p:anim calcmode="lin" valueType="num">
                                      <p:cBhvr>
                                        <p:cTn id="69"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Effect transition="in" filter="fade">
                                      <p:cBhvr>
                                        <p:cTn id="73" dur="1000"/>
                                        <p:tgtEl>
                                          <p:spTgt spid="5">
                                            <p:txEl>
                                              <p:pRg st="13" end="13"/>
                                            </p:txEl>
                                          </p:spTgt>
                                        </p:tgtEl>
                                      </p:cBhvr>
                                    </p:animEffect>
                                    <p:anim calcmode="lin" valueType="num">
                                      <p:cBhvr>
                                        <p:cTn id="74"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
                                            <p:txEl>
                                              <p:pRg st="14" end="14"/>
                                            </p:txEl>
                                          </p:spTgt>
                                        </p:tgtEl>
                                        <p:attrNameLst>
                                          <p:attrName>style.visibility</p:attrName>
                                        </p:attrNameLst>
                                      </p:cBhvr>
                                      <p:to>
                                        <p:strVal val="visible"/>
                                      </p:to>
                                    </p:set>
                                    <p:animEffect transition="in" filter="fade">
                                      <p:cBhvr>
                                        <p:cTn id="80" dur="1000"/>
                                        <p:tgtEl>
                                          <p:spTgt spid="5">
                                            <p:txEl>
                                              <p:pRg st="14" end="14"/>
                                            </p:txEl>
                                          </p:spTgt>
                                        </p:tgtEl>
                                      </p:cBhvr>
                                    </p:animEffect>
                                    <p:anim calcmode="lin" valueType="num">
                                      <p:cBhvr>
                                        <p:cTn id="81"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9600C-1F7E-4CE7-93F9-80B7A0A8454E}"/>
              </a:ext>
            </a:extLst>
          </p:cNvPr>
          <p:cNvSpPr>
            <a:spLocks noGrp="1"/>
          </p:cNvSpPr>
          <p:nvPr>
            <p:ph type="title"/>
          </p:nvPr>
        </p:nvSpPr>
        <p:spPr>
          <a:xfrm>
            <a:off x="838200" y="116544"/>
            <a:ext cx="10515600" cy="1325563"/>
          </a:xfrm>
        </p:spPr>
        <p:txBody>
          <a:bodyPr/>
          <a:lstStyle/>
          <a:p>
            <a:pPr algn="ctr"/>
            <a:r>
              <a:rPr lang="en-US" b="1" dirty="0">
                <a:solidFill>
                  <a:srgbClr val="00B050"/>
                </a:solidFill>
                <a:latin typeface="Calibri" panose="020F0502020204030204" pitchFamily="34" charset="0"/>
                <a:cs typeface="Calibri" panose="020F0502020204030204" pitchFamily="34" charset="0"/>
              </a:rPr>
              <a:t>2021 MAJOR EVENTS PAYOUTS</a:t>
            </a:r>
          </a:p>
        </p:txBody>
      </p:sp>
      <p:sp>
        <p:nvSpPr>
          <p:cNvPr id="4" name="Content Placeholder 3">
            <a:extLst>
              <a:ext uri="{FF2B5EF4-FFF2-40B4-BE49-F238E27FC236}">
                <a16:creationId xmlns:a16="http://schemas.microsoft.com/office/drawing/2014/main" id="{DD3319EA-070F-4135-8E56-C65D52530DA1}"/>
              </a:ext>
            </a:extLst>
          </p:cNvPr>
          <p:cNvSpPr>
            <a:spLocks noGrp="1"/>
          </p:cNvSpPr>
          <p:nvPr>
            <p:ph idx="1"/>
          </p:nvPr>
        </p:nvSpPr>
        <p:spPr>
          <a:xfrm>
            <a:off x="1235476" y="1255146"/>
            <a:ext cx="9721048" cy="5157420"/>
          </a:xfrm>
        </p:spPr>
        <p:txBody>
          <a:bodyPr>
            <a:noAutofit/>
          </a:bodyPr>
          <a:lstStyle/>
          <a:p>
            <a:pPr marL="0" indent="0">
              <a:buNone/>
            </a:pPr>
            <a:r>
              <a:rPr lang="en-US" sz="2000" b="1" u="sng" dirty="0"/>
              <a:t>EVENT</a:t>
            </a:r>
            <a:r>
              <a:rPr lang="en-US" sz="2000" b="1" dirty="0"/>
              <a:t>				</a:t>
            </a:r>
            <a:r>
              <a:rPr lang="en-US" sz="2000" b="1" u="sng" dirty="0"/>
              <a:t>NO. OF PLAYERS</a:t>
            </a:r>
            <a:r>
              <a:rPr lang="en-US" sz="2000" b="1" dirty="0"/>
              <a:t>			</a:t>
            </a:r>
            <a:r>
              <a:rPr lang="en-US" sz="2000" b="1" u="sng" dirty="0"/>
              <a:t>PAYOUT</a:t>
            </a:r>
          </a:p>
          <a:p>
            <a:pPr marL="0" indent="0">
              <a:buNone/>
            </a:pPr>
            <a:r>
              <a:rPr lang="en-US" sz="1600" b="1" dirty="0"/>
              <a:t>MEMBER – MEMBER		           	                94                                                            $3,750</a:t>
            </a:r>
          </a:p>
          <a:p>
            <a:pPr marL="0" indent="0">
              <a:buNone/>
            </a:pPr>
            <a:r>
              <a:rPr lang="en-US" sz="1600" b="1" dirty="0"/>
              <a:t>CLUB CHAMPIONSHIP                                                       13                      		 $250</a:t>
            </a:r>
          </a:p>
          <a:p>
            <a:pPr marL="0" indent="0">
              <a:buNone/>
            </a:pPr>
            <a:r>
              <a:rPr lang="en-US" sz="1600" b="1" dirty="0"/>
              <a:t>SENIORS CLUB CHAMPIONSHIP                                      19      	                                         $440</a:t>
            </a:r>
          </a:p>
          <a:p>
            <a:pPr marL="0" indent="0">
              <a:buNone/>
            </a:pPr>
            <a:r>
              <a:rPr lang="en-US" sz="1600" b="1" dirty="0"/>
              <a:t>SUPER SENIORS CLUB CHAMPIONSHIP                         23                                     		 $360</a:t>
            </a:r>
          </a:p>
          <a:p>
            <a:pPr marL="0" indent="0">
              <a:buNone/>
            </a:pPr>
            <a:r>
              <a:rPr lang="en-US" sz="1600" b="1" u="sng" dirty="0"/>
              <a:t>MATCH PLAY</a:t>
            </a:r>
          </a:p>
          <a:p>
            <a:pPr marL="0" indent="0">
              <a:buNone/>
            </a:pPr>
            <a:r>
              <a:rPr lang="en-US" sz="1600" b="1" dirty="0"/>
              <a:t>	Championship                                                 13                          		  $325</a:t>
            </a:r>
          </a:p>
          <a:p>
            <a:pPr marL="0" indent="0">
              <a:buNone/>
            </a:pPr>
            <a:r>
              <a:rPr lang="en-US" sz="1600" b="1" dirty="0"/>
              <a:t>	Blue                                                  	                22	                          	  $550</a:t>
            </a:r>
          </a:p>
          <a:p>
            <a:pPr marL="0" indent="0">
              <a:buNone/>
            </a:pPr>
            <a:r>
              <a:rPr lang="en-US" sz="1600" b="1" dirty="0"/>
              <a:t>	Tournament                                    	                24	                         	  $600</a:t>
            </a:r>
          </a:p>
          <a:p>
            <a:pPr marL="0" indent="0">
              <a:buNone/>
            </a:pPr>
            <a:r>
              <a:rPr lang="en-US" sz="1600" b="1" dirty="0"/>
              <a:t>	White                                                                32	                           	  $750</a:t>
            </a:r>
          </a:p>
          <a:p>
            <a:pPr marL="0" indent="0">
              <a:buNone/>
            </a:pPr>
            <a:r>
              <a:rPr lang="en-US" sz="1600" b="1" dirty="0"/>
              <a:t>	Green                                                                23         	                           	  $550</a:t>
            </a:r>
          </a:p>
          <a:p>
            <a:pPr marL="0" indent="0">
              <a:buNone/>
            </a:pPr>
            <a:r>
              <a:rPr lang="en-US" sz="1600" b="1" dirty="0"/>
              <a:t>	Gold			                  7			  $175</a:t>
            </a:r>
          </a:p>
          <a:p>
            <a:pPr marL="0" indent="0">
              <a:buNone/>
            </a:pPr>
            <a:r>
              <a:rPr lang="en-US" sz="1600" b="1" dirty="0"/>
              <a:t>TOTAL MATCH PLAY                              	          	                           		  $2,950</a:t>
            </a:r>
            <a:endParaRPr lang="en-US" sz="1400" b="1" dirty="0"/>
          </a:p>
          <a:p>
            <a:pPr marL="0" indent="0">
              <a:buNone/>
            </a:pPr>
            <a:r>
              <a:rPr lang="en-US" sz="1400" b="1" dirty="0"/>
              <a:t> </a:t>
            </a:r>
          </a:p>
          <a:p>
            <a:pPr marL="0" indent="0">
              <a:buNone/>
            </a:pPr>
            <a:r>
              <a:rPr lang="en-US" sz="2400" b="1" u="sng" dirty="0">
                <a:solidFill>
                  <a:srgbClr val="FF0000"/>
                </a:solidFill>
              </a:rPr>
              <a:t>TOTAL ALL MAJOR EVENTS</a:t>
            </a:r>
            <a:r>
              <a:rPr lang="en-US" sz="2400" b="1" dirty="0">
                <a:solidFill>
                  <a:srgbClr val="FF0000"/>
                </a:solidFill>
              </a:rPr>
              <a:t>             </a:t>
            </a:r>
            <a:r>
              <a:rPr lang="en-US" sz="2400" b="1" u="sng" dirty="0">
                <a:solidFill>
                  <a:srgbClr val="FF0000"/>
                </a:solidFill>
              </a:rPr>
              <a:t>270</a:t>
            </a:r>
            <a:r>
              <a:rPr lang="en-US" sz="2400" b="1" dirty="0">
                <a:solidFill>
                  <a:srgbClr val="FF0000"/>
                </a:solidFill>
              </a:rPr>
              <a:t>                         	           </a:t>
            </a:r>
            <a:r>
              <a:rPr lang="en-US" sz="2400" b="1" u="sng" dirty="0">
                <a:solidFill>
                  <a:srgbClr val="FF0000"/>
                </a:solidFill>
              </a:rPr>
              <a:t>$7,750</a:t>
            </a:r>
            <a:r>
              <a:rPr lang="en-US" sz="2400" b="1" dirty="0">
                <a:solidFill>
                  <a:srgbClr val="FF0000"/>
                </a:solidFill>
              </a:rPr>
              <a:t>  </a:t>
            </a:r>
            <a:r>
              <a:rPr lang="en-US" sz="2400" b="1" dirty="0"/>
              <a:t>         </a:t>
            </a:r>
          </a:p>
          <a:p>
            <a:pPr marL="0" indent="0">
              <a:buNone/>
            </a:pPr>
            <a:r>
              <a:rPr lang="en-US" sz="2400" b="1" dirty="0"/>
              <a:t> </a:t>
            </a:r>
          </a:p>
          <a:p>
            <a:pPr marL="0" indent="0">
              <a:lnSpc>
                <a:spcPct val="160000"/>
              </a:lnSpc>
              <a:buNone/>
            </a:pPr>
            <a:endParaRPr lang="en-US" sz="1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700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43A-2C03-443F-AA49-692B7F0459C9}"/>
              </a:ext>
            </a:extLst>
          </p:cNvPr>
          <p:cNvSpPr>
            <a:spLocks noGrp="1"/>
          </p:cNvSpPr>
          <p:nvPr>
            <p:ph type="title"/>
          </p:nvPr>
        </p:nvSpPr>
        <p:spPr>
          <a:xfrm>
            <a:off x="838200" y="83765"/>
            <a:ext cx="10515600" cy="1325563"/>
          </a:xfrm>
        </p:spPr>
        <p:txBody>
          <a:bodyPr/>
          <a:lstStyle/>
          <a:p>
            <a:pPr algn="ctr"/>
            <a:r>
              <a:rPr lang="en-US" b="1" dirty="0">
                <a:solidFill>
                  <a:srgbClr val="00B050"/>
                </a:solidFill>
                <a:latin typeface="Calibri" panose="020F0502020204030204" pitchFamily="34" charset="0"/>
                <a:cs typeface="Calibri" panose="020F0502020204030204" pitchFamily="34" charset="0"/>
              </a:rPr>
              <a:t>2021 FAWN LAKE CUP STATISTICS</a:t>
            </a:r>
          </a:p>
        </p:txBody>
      </p:sp>
      <p:sp>
        <p:nvSpPr>
          <p:cNvPr id="3" name="Content Placeholder 2">
            <a:extLst>
              <a:ext uri="{FF2B5EF4-FFF2-40B4-BE49-F238E27FC236}">
                <a16:creationId xmlns:a16="http://schemas.microsoft.com/office/drawing/2014/main" id="{6072F1F5-A0DC-41C3-A9FD-022E121AB39D}"/>
              </a:ext>
            </a:extLst>
          </p:cNvPr>
          <p:cNvSpPr>
            <a:spLocks noGrp="1"/>
          </p:cNvSpPr>
          <p:nvPr>
            <p:ph idx="1"/>
          </p:nvPr>
        </p:nvSpPr>
        <p:spPr>
          <a:xfrm>
            <a:off x="1073247" y="1109124"/>
            <a:ext cx="10045506" cy="5463953"/>
          </a:xfrm>
        </p:spPr>
        <p:txBody>
          <a:bodyPr>
            <a:normAutofit/>
          </a:bodyPr>
          <a:lstStyle/>
          <a:p>
            <a:pPr>
              <a:lnSpc>
                <a:spcPct val="150000"/>
              </a:lnSpc>
            </a:pPr>
            <a:r>
              <a:rPr lang="en-US" sz="2000" dirty="0">
                <a:solidFill>
                  <a:srgbClr val="1D2228"/>
                </a:solidFill>
                <a:latin typeface="Calibri" panose="020F0502020204030204" pitchFamily="34" charset="0"/>
              </a:rPr>
              <a:t>85 PLAYERS PARTICIPATED IN THE FIRST 10 SWEET 16 EVENTS;</a:t>
            </a:r>
          </a:p>
          <a:p>
            <a:pPr>
              <a:lnSpc>
                <a:spcPct val="150000"/>
              </a:lnSpc>
            </a:pPr>
            <a:r>
              <a:rPr lang="en-US" sz="2000" dirty="0">
                <a:solidFill>
                  <a:srgbClr val="1D2228"/>
                </a:solidFill>
                <a:latin typeface="Calibri" panose="020F0502020204030204" pitchFamily="34" charset="0"/>
              </a:rPr>
              <a:t>55 PLAYERS PARTICIPATED IN LESS THAN 6 EVENTS – NONE MADE IT TO THE SWEET 16;</a:t>
            </a:r>
          </a:p>
          <a:p>
            <a:pPr>
              <a:lnSpc>
                <a:spcPct val="150000"/>
              </a:lnSpc>
            </a:pPr>
            <a:r>
              <a:rPr lang="en-US" sz="2000" dirty="0">
                <a:solidFill>
                  <a:srgbClr val="1D2228"/>
                </a:solidFill>
                <a:latin typeface="Calibri" panose="020F0502020204030204" pitchFamily="34" charset="0"/>
              </a:rPr>
              <a:t>33 PLAYERS PARTICIPATED IN 6-10 EVENTS – 16 (48%) MADE IT TO THE SWEET 16;</a:t>
            </a:r>
          </a:p>
          <a:p>
            <a:pPr>
              <a:lnSpc>
                <a:spcPct val="150000"/>
              </a:lnSpc>
            </a:pPr>
            <a:r>
              <a:rPr lang="en-US" sz="2000" dirty="0">
                <a:solidFill>
                  <a:srgbClr val="1D2228"/>
                </a:solidFill>
                <a:latin typeface="Calibri" panose="020F0502020204030204" pitchFamily="34" charset="0"/>
              </a:rPr>
              <a:t>11 PLAYERS PARTICIPATED IN 7-10 EVENTS – 1 (9%) MADE IT TO THE SWEET 16;</a:t>
            </a:r>
          </a:p>
          <a:p>
            <a:pPr>
              <a:lnSpc>
                <a:spcPct val="150000"/>
              </a:lnSpc>
            </a:pPr>
            <a:r>
              <a:rPr lang="en-US" sz="2000" dirty="0">
                <a:solidFill>
                  <a:srgbClr val="1D2228"/>
                </a:solidFill>
                <a:latin typeface="Calibri" panose="020F0502020204030204" pitchFamily="34" charset="0"/>
              </a:rPr>
              <a:t>22 PLAYERS PARTICIPATED IN 8-10 EVENTS – 15 (68%) MADE IT TO THE SWEET 16;</a:t>
            </a:r>
          </a:p>
          <a:p>
            <a:pPr>
              <a:lnSpc>
                <a:spcPct val="150000"/>
              </a:lnSpc>
            </a:pPr>
            <a:r>
              <a:rPr lang="en-US" sz="2000" dirty="0">
                <a:solidFill>
                  <a:srgbClr val="1D2228"/>
                </a:solidFill>
                <a:latin typeface="Calibri" panose="020F0502020204030204" pitchFamily="34" charset="0"/>
              </a:rPr>
              <a:t>13 PLAYERS PARTICIPATED IN 9-10 EVENTS – 12 (92%) MADE IT TO THE SWEET 16;</a:t>
            </a:r>
          </a:p>
          <a:p>
            <a:pPr>
              <a:lnSpc>
                <a:spcPct val="150000"/>
              </a:lnSpc>
            </a:pPr>
            <a:r>
              <a:rPr lang="en-US" sz="2000" dirty="0">
                <a:solidFill>
                  <a:srgbClr val="1D2228"/>
                </a:solidFill>
                <a:latin typeface="Calibri" panose="020F0502020204030204" pitchFamily="34" charset="0"/>
              </a:rPr>
              <a:t>4 PLAYERS PARTICIPATED IN ALL 10 EVENTS – 4 (100%) MADE IT TO THE SWEET 16;</a:t>
            </a:r>
          </a:p>
          <a:p>
            <a:pPr lvl="1">
              <a:lnSpc>
                <a:spcPct val="150000"/>
              </a:lnSpc>
              <a:buFont typeface="Wingdings" pitchFamily="2" charset="2"/>
              <a:buChar char="v"/>
            </a:pPr>
            <a:r>
              <a:rPr lang="en-US" sz="1600" dirty="0">
                <a:solidFill>
                  <a:srgbClr val="1D2228"/>
                </a:solidFill>
                <a:latin typeface="Calibri" panose="020F0502020204030204" pitchFamily="34" charset="0"/>
              </a:rPr>
              <a:t>BRIAN CUMMINGS, MIKE DISIMONE, BARRY DUEHRING, MARK IDEN</a:t>
            </a:r>
          </a:p>
          <a:p>
            <a:pPr>
              <a:lnSpc>
                <a:spcPct val="150000"/>
              </a:lnSpc>
            </a:pPr>
            <a:r>
              <a:rPr lang="en-US" sz="2000" dirty="0">
                <a:solidFill>
                  <a:srgbClr val="1D2228"/>
                </a:solidFill>
                <a:latin typeface="Calibri" panose="020F0502020204030204" pitchFamily="34" charset="0"/>
              </a:rPr>
              <a:t>3 PLAYERS PARTICIPATED IN ALL 13 EVENTS</a:t>
            </a:r>
          </a:p>
          <a:p>
            <a:pPr lvl="1">
              <a:lnSpc>
                <a:spcPct val="150000"/>
              </a:lnSpc>
              <a:buFont typeface="Wingdings" pitchFamily="2" charset="2"/>
              <a:buChar char="v"/>
            </a:pPr>
            <a:r>
              <a:rPr lang="en-US" sz="1600" dirty="0">
                <a:solidFill>
                  <a:srgbClr val="1D2228"/>
                </a:solidFill>
                <a:latin typeface="Calibri" panose="020F0502020204030204" pitchFamily="34" charset="0"/>
              </a:rPr>
              <a:t>BRIAN CUMMINGS, MIKE DISIMONE, BARRY DUERHING</a:t>
            </a:r>
          </a:p>
        </p:txBody>
      </p:sp>
    </p:spTree>
    <p:extLst>
      <p:ext uri="{BB962C8B-B14F-4D97-AF65-F5344CB8AC3E}">
        <p14:creationId xmlns:p14="http://schemas.microsoft.com/office/powerpoint/2010/main" val="375534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3432-DACD-44FD-B72E-616F011E951B}"/>
              </a:ext>
            </a:extLst>
          </p:cNvPr>
          <p:cNvSpPr>
            <a:spLocks noGrp="1"/>
          </p:cNvSpPr>
          <p:nvPr>
            <p:ph type="title"/>
          </p:nvPr>
        </p:nvSpPr>
        <p:spPr/>
        <p:txBody>
          <a:bodyPr/>
          <a:lstStyle/>
          <a:p>
            <a:pPr algn="ctr"/>
            <a:r>
              <a:rPr lang="en-US" b="1" dirty="0">
                <a:solidFill>
                  <a:srgbClr val="00B050"/>
                </a:solidFill>
                <a:latin typeface="+mn-lt"/>
              </a:rPr>
              <a:t>THE 2021 FLMG </a:t>
            </a:r>
            <a:br>
              <a:rPr lang="en-US" b="1" dirty="0">
                <a:solidFill>
                  <a:srgbClr val="00B050"/>
                </a:solidFill>
                <a:latin typeface="+mn-lt"/>
              </a:rPr>
            </a:br>
            <a:r>
              <a:rPr lang="en-US" b="1" dirty="0">
                <a:solidFill>
                  <a:srgbClr val="00B050"/>
                </a:solidFill>
                <a:latin typeface="+mn-lt"/>
              </a:rPr>
              <a:t>SWEET 16</a:t>
            </a:r>
          </a:p>
        </p:txBody>
      </p:sp>
      <p:sp>
        <p:nvSpPr>
          <p:cNvPr id="5" name="TextBox 4">
            <a:extLst>
              <a:ext uri="{FF2B5EF4-FFF2-40B4-BE49-F238E27FC236}">
                <a16:creationId xmlns:a16="http://schemas.microsoft.com/office/drawing/2014/main" id="{B96253DD-DBDE-4F6E-84DC-184CDCAF915D}"/>
              </a:ext>
            </a:extLst>
          </p:cNvPr>
          <p:cNvSpPr txBox="1"/>
          <p:nvPr/>
        </p:nvSpPr>
        <p:spPr>
          <a:xfrm>
            <a:off x="1696279" y="2146852"/>
            <a:ext cx="4041912" cy="3970318"/>
          </a:xfrm>
          <a:prstGeom prst="rect">
            <a:avLst/>
          </a:prstGeom>
          <a:solidFill>
            <a:schemeClr val="bg1">
              <a:lumMod val="95000"/>
              <a:alpha val="59000"/>
            </a:schemeClr>
          </a:solidFill>
        </p:spPr>
        <p:txBody>
          <a:bodyPr wrap="square" rtlCol="0">
            <a:spAutoFit/>
          </a:bodyPr>
          <a:lstStyle/>
          <a:p>
            <a:r>
              <a:rPr lang="en-US" sz="2800" b="1" dirty="0">
                <a:solidFill>
                  <a:srgbClr val="00B050"/>
                </a:solidFill>
              </a:rPr>
              <a:t>STEVE ROBERTSON - $50</a:t>
            </a:r>
          </a:p>
          <a:p>
            <a:r>
              <a:rPr lang="en-US" sz="2800" b="1" dirty="0">
                <a:solidFill>
                  <a:srgbClr val="00B050"/>
                </a:solidFill>
              </a:rPr>
              <a:t>ERIC RAUST - $50</a:t>
            </a:r>
          </a:p>
          <a:p>
            <a:r>
              <a:rPr lang="en-US" sz="2800" b="1" dirty="0">
                <a:solidFill>
                  <a:srgbClr val="00B050"/>
                </a:solidFill>
              </a:rPr>
              <a:t>MIKE HRONCICH - $50</a:t>
            </a:r>
          </a:p>
          <a:p>
            <a:r>
              <a:rPr lang="en-US" sz="2800" b="1" dirty="0">
                <a:solidFill>
                  <a:srgbClr val="00B050"/>
                </a:solidFill>
              </a:rPr>
              <a:t>MARK IDEN - $50</a:t>
            </a:r>
          </a:p>
          <a:p>
            <a:r>
              <a:rPr lang="en-US" sz="2800" b="1" dirty="0">
                <a:solidFill>
                  <a:srgbClr val="00B050"/>
                </a:solidFill>
              </a:rPr>
              <a:t>MARK BRADLEY - $50</a:t>
            </a:r>
          </a:p>
          <a:p>
            <a:r>
              <a:rPr lang="en-US" sz="2800" b="1" dirty="0">
                <a:solidFill>
                  <a:srgbClr val="00B050"/>
                </a:solidFill>
              </a:rPr>
              <a:t>JAY CHAFFIN - $50</a:t>
            </a:r>
          </a:p>
          <a:p>
            <a:r>
              <a:rPr lang="en-US" sz="2800" b="1" dirty="0">
                <a:solidFill>
                  <a:srgbClr val="00B050"/>
                </a:solidFill>
              </a:rPr>
              <a:t>BRIAN CUMMINGS - $50</a:t>
            </a:r>
          </a:p>
          <a:p>
            <a:r>
              <a:rPr lang="en-US" sz="2800" b="1" dirty="0">
                <a:solidFill>
                  <a:srgbClr val="00B050"/>
                </a:solidFill>
              </a:rPr>
              <a:t>DON BOWLES - $50</a:t>
            </a:r>
          </a:p>
          <a:p>
            <a:r>
              <a:rPr lang="en-US" sz="2800" b="1" dirty="0">
                <a:solidFill>
                  <a:srgbClr val="00B050"/>
                </a:solidFill>
              </a:rPr>
              <a:t>TIM CANNY - $50</a:t>
            </a:r>
          </a:p>
        </p:txBody>
      </p:sp>
      <p:sp>
        <p:nvSpPr>
          <p:cNvPr id="7" name="TextBox 6">
            <a:extLst>
              <a:ext uri="{FF2B5EF4-FFF2-40B4-BE49-F238E27FC236}">
                <a16:creationId xmlns:a16="http://schemas.microsoft.com/office/drawing/2014/main" id="{904161DE-B565-4615-BA95-A61F4343B498}"/>
              </a:ext>
            </a:extLst>
          </p:cNvPr>
          <p:cNvSpPr txBox="1"/>
          <p:nvPr/>
        </p:nvSpPr>
        <p:spPr>
          <a:xfrm>
            <a:off x="6095999" y="2146852"/>
            <a:ext cx="3856383" cy="1815882"/>
          </a:xfrm>
          <a:prstGeom prst="rect">
            <a:avLst/>
          </a:prstGeom>
          <a:solidFill>
            <a:schemeClr val="bg1">
              <a:lumMod val="95000"/>
            </a:schemeClr>
          </a:solidFill>
        </p:spPr>
        <p:txBody>
          <a:bodyPr wrap="square" rtlCol="0">
            <a:spAutoFit/>
          </a:bodyPr>
          <a:lstStyle/>
          <a:p>
            <a:r>
              <a:rPr lang="en-US" sz="2800" b="1" dirty="0">
                <a:solidFill>
                  <a:srgbClr val="0070C0"/>
                </a:solidFill>
              </a:rPr>
              <a:t>RON MORRIS - $75</a:t>
            </a:r>
          </a:p>
          <a:p>
            <a:r>
              <a:rPr lang="en-US" sz="2800" b="1" dirty="0">
                <a:solidFill>
                  <a:srgbClr val="0070C0"/>
                </a:solidFill>
              </a:rPr>
              <a:t>MARK JOHNSON - $75</a:t>
            </a:r>
          </a:p>
          <a:p>
            <a:r>
              <a:rPr lang="en-US" sz="2800" b="1" dirty="0">
                <a:solidFill>
                  <a:srgbClr val="0070C0"/>
                </a:solidFill>
              </a:rPr>
              <a:t>MIKE MIKOLOSKO - $75</a:t>
            </a:r>
          </a:p>
          <a:p>
            <a:r>
              <a:rPr lang="en-US" sz="2800" b="1" dirty="0">
                <a:solidFill>
                  <a:srgbClr val="0070C0"/>
                </a:solidFill>
              </a:rPr>
              <a:t>ALAN MENDLESON - $75</a:t>
            </a:r>
          </a:p>
        </p:txBody>
      </p:sp>
      <p:sp>
        <p:nvSpPr>
          <p:cNvPr id="8" name="TextBox 7">
            <a:extLst>
              <a:ext uri="{FF2B5EF4-FFF2-40B4-BE49-F238E27FC236}">
                <a16:creationId xmlns:a16="http://schemas.microsoft.com/office/drawing/2014/main" id="{53064205-8A5A-4DE4-98EE-E9B705230234}"/>
              </a:ext>
            </a:extLst>
          </p:cNvPr>
          <p:cNvSpPr txBox="1"/>
          <p:nvPr/>
        </p:nvSpPr>
        <p:spPr>
          <a:xfrm>
            <a:off x="6095999" y="3962734"/>
            <a:ext cx="4518992" cy="1815882"/>
          </a:xfrm>
          <a:prstGeom prst="rect">
            <a:avLst/>
          </a:prstGeom>
          <a:solidFill>
            <a:schemeClr val="bg1">
              <a:lumMod val="95000"/>
            </a:schemeClr>
          </a:solidFill>
        </p:spPr>
        <p:txBody>
          <a:bodyPr wrap="square" rtlCol="0">
            <a:spAutoFit/>
          </a:bodyPr>
          <a:lstStyle/>
          <a:p>
            <a:r>
              <a:rPr lang="en-US" sz="2800" b="1" dirty="0">
                <a:solidFill>
                  <a:srgbClr val="C00000"/>
                </a:solidFill>
              </a:rPr>
              <a:t>BARRY DUERHING – FINAL 4</a:t>
            </a:r>
          </a:p>
          <a:p>
            <a:r>
              <a:rPr lang="en-US" sz="2800" b="1" dirty="0">
                <a:solidFill>
                  <a:srgbClr val="C00000"/>
                </a:solidFill>
              </a:rPr>
              <a:t>STEVE PENDRY – FINAL 4</a:t>
            </a:r>
          </a:p>
          <a:p>
            <a:r>
              <a:rPr lang="en-US" sz="2800" b="1" dirty="0">
                <a:solidFill>
                  <a:srgbClr val="C00000"/>
                </a:solidFill>
              </a:rPr>
              <a:t>MIKE DISIMONE – FINAL 4</a:t>
            </a:r>
          </a:p>
          <a:p>
            <a:r>
              <a:rPr lang="en-US" sz="2800" b="1" dirty="0">
                <a:solidFill>
                  <a:srgbClr val="C00000"/>
                </a:solidFill>
              </a:rPr>
              <a:t>TERRY THOMPSON – FINAL 4</a:t>
            </a:r>
          </a:p>
        </p:txBody>
      </p:sp>
    </p:spTree>
    <p:extLst>
      <p:ext uri="{BB962C8B-B14F-4D97-AF65-F5344CB8AC3E}">
        <p14:creationId xmlns:p14="http://schemas.microsoft.com/office/powerpoint/2010/main" val="25945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250"/>
                            </p:stCondLst>
                            <p:childTnLst>
                              <p:par>
                                <p:cTn id="14" presetID="5" presetClass="entr" presetSubtype="1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par>
                          <p:cTn id="17" fill="hold">
                            <p:stCondLst>
                              <p:cond delay="2000"/>
                            </p:stCondLst>
                            <p:childTnLst>
                              <p:par>
                                <p:cTn id="18" presetID="2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714" y="428178"/>
            <a:ext cx="11655286" cy="6001643"/>
          </a:xfrm>
          <a:prstGeom prst="rect">
            <a:avLst/>
          </a:prstGeom>
        </p:spPr>
        <p:txBody>
          <a:bodyPr wrap="square">
            <a:spAutoFit/>
          </a:bodyPr>
          <a:lstStyle/>
          <a:p>
            <a:pPr algn="ctr"/>
            <a:r>
              <a:rPr lang="en-US" sz="2800" b="1" dirty="0"/>
              <a:t>FAWN LAKE MEN’S GOLF AWARDS DINNER– TUESDAY NOVEMBER 9, 2021</a:t>
            </a:r>
          </a:p>
          <a:p>
            <a:endParaRPr lang="en-US" sz="2400" dirty="0"/>
          </a:p>
          <a:p>
            <a:r>
              <a:rPr lang="en-US" sz="2200" dirty="0"/>
              <a:t>	5:45	MEET &amp; GREET / ENJOY AN ADULT BEVERAGE</a:t>
            </a:r>
          </a:p>
          <a:p>
            <a:endParaRPr lang="en-US" sz="2200" dirty="0"/>
          </a:p>
          <a:p>
            <a:r>
              <a:rPr lang="en-US" sz="2200" dirty="0"/>
              <a:t>	6:15 	WELCOME:  FLCC GOLF COMMITTEE CHAIRMAN – KEITH ARMSTRONG</a:t>
            </a:r>
          </a:p>
          <a:p>
            <a:r>
              <a:rPr lang="en-US" sz="2200" dirty="0"/>
              <a:t> </a:t>
            </a:r>
          </a:p>
          <a:p>
            <a:r>
              <a:rPr lang="en-US" sz="2200" dirty="0"/>
              <a:t>	6:30 	DINNER SERVED</a:t>
            </a:r>
          </a:p>
          <a:p>
            <a:endParaRPr lang="en-US" sz="2200" dirty="0"/>
          </a:p>
          <a:p>
            <a:r>
              <a:rPr lang="en-US" sz="2200" dirty="0"/>
              <a:t>	7:00	FLMG PROGRAM AND AWARDS – JOHN WANAT &amp; MATT STOVER</a:t>
            </a:r>
          </a:p>
          <a:p>
            <a:r>
              <a:rPr lang="en-US" sz="2200" dirty="0"/>
              <a:t>		-  COURSE UPDATE – DAVE SMITH</a:t>
            </a:r>
          </a:p>
          <a:p>
            <a:r>
              <a:rPr lang="en-US" sz="2200" dirty="0"/>
              <a:t>		-  RULES AND HANDICAP – STEVE PENDRY &amp; JOHN ALLISON</a:t>
            </a:r>
          </a:p>
          <a:p>
            <a:r>
              <a:rPr lang="en-US" sz="2200" dirty="0"/>
              <a:t>		-  MVSGA SEASON RECAP – RON BISHOP</a:t>
            </a:r>
          </a:p>
          <a:p>
            <a:r>
              <a:rPr lang="en-US" sz="2200" dirty="0"/>
              <a:t>		-  MAJOR EVENTS – DREW FALVEY</a:t>
            </a:r>
          </a:p>
          <a:p>
            <a:r>
              <a:rPr lang="en-US" sz="2200" dirty="0"/>
              <a:t>		-  AWARD PRESENTATIONS – JOHN WANAT &amp; MATT STOVER</a:t>
            </a:r>
          </a:p>
          <a:p>
            <a:r>
              <a:rPr lang="en-US" sz="2200" dirty="0"/>
              <a:t>		-  FLMG 2022</a:t>
            </a:r>
          </a:p>
          <a:p>
            <a:r>
              <a:rPr lang="en-US" sz="2200" dirty="0"/>
              <a:t>	</a:t>
            </a:r>
          </a:p>
          <a:p>
            <a:r>
              <a:rPr lang="en-US" sz="2200" dirty="0"/>
              <a:t>	8:30	CLOSING COMMENTS – KEITH ARMSTRONG</a:t>
            </a:r>
            <a:r>
              <a:rPr lang="en-US" sz="2400" b="1" dirty="0"/>
              <a:t>	</a:t>
            </a:r>
          </a:p>
        </p:txBody>
      </p:sp>
    </p:spTree>
    <p:extLst>
      <p:ext uri="{BB962C8B-B14F-4D97-AF65-F5344CB8AC3E}">
        <p14:creationId xmlns:p14="http://schemas.microsoft.com/office/powerpoint/2010/main" val="375525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CA3371-1145-4B08-BE93-4C8DC48FC23F}"/>
              </a:ext>
            </a:extLst>
          </p:cNvPr>
          <p:cNvSpPr>
            <a:spLocks noGrp="1"/>
          </p:cNvSpPr>
          <p:nvPr>
            <p:ph type="title"/>
          </p:nvPr>
        </p:nvSpPr>
        <p:spPr/>
        <p:txBody>
          <a:bodyPr/>
          <a:lstStyle/>
          <a:p>
            <a:pPr algn="ctr"/>
            <a:r>
              <a:rPr lang="en-US" b="1" dirty="0">
                <a:solidFill>
                  <a:srgbClr val="00B050"/>
                </a:solidFill>
                <a:latin typeface="+mn-lt"/>
              </a:rPr>
              <a:t>2021 SWEET 16 FINAL FOUR </a:t>
            </a:r>
          </a:p>
        </p:txBody>
      </p:sp>
      <p:sp>
        <p:nvSpPr>
          <p:cNvPr id="4" name="Content Placeholder 3">
            <a:extLst>
              <a:ext uri="{FF2B5EF4-FFF2-40B4-BE49-F238E27FC236}">
                <a16:creationId xmlns:a16="http://schemas.microsoft.com/office/drawing/2014/main" id="{3051C468-C656-4584-9CF6-3D1DE3A3E4C6}"/>
              </a:ext>
            </a:extLst>
          </p:cNvPr>
          <p:cNvSpPr>
            <a:spLocks noGrp="1"/>
          </p:cNvSpPr>
          <p:nvPr>
            <p:ph idx="1"/>
          </p:nvPr>
        </p:nvSpPr>
        <p:spPr>
          <a:xfrm>
            <a:off x="748748" y="1691724"/>
            <a:ext cx="10894255" cy="4351338"/>
          </a:xfrm>
        </p:spPr>
        <p:txBody>
          <a:bodyPr>
            <a:normAutofit/>
          </a:bodyPr>
          <a:lstStyle/>
          <a:p>
            <a:pPr marL="0" indent="0" algn="ctr">
              <a:buNone/>
            </a:pPr>
            <a:r>
              <a:rPr lang="en-US" b="1" dirty="0"/>
              <a:t>FOURTH PLACE – TERRY THOMPSON - $130 </a:t>
            </a:r>
          </a:p>
          <a:p>
            <a:pPr marL="0" indent="0" algn="ctr">
              <a:buNone/>
            </a:pPr>
            <a:endParaRPr lang="en-US" sz="1400" b="1" dirty="0"/>
          </a:p>
          <a:p>
            <a:pPr marL="0" indent="0" algn="ctr">
              <a:buNone/>
            </a:pPr>
            <a:r>
              <a:rPr lang="en-US" sz="3200" b="1" dirty="0"/>
              <a:t>THIRD PLACE – MIKE DISIMONE- $210</a:t>
            </a:r>
          </a:p>
          <a:p>
            <a:pPr marL="0" indent="0" algn="ctr">
              <a:buNone/>
            </a:pPr>
            <a:endParaRPr lang="en-US" sz="2000" b="1" dirty="0"/>
          </a:p>
          <a:p>
            <a:pPr marL="0" indent="0" algn="ctr">
              <a:buNone/>
            </a:pPr>
            <a:r>
              <a:rPr lang="en-US" sz="3600" b="1" dirty="0"/>
              <a:t>SECOND PLACE -  STEVE PENDRY- $290</a:t>
            </a:r>
          </a:p>
          <a:p>
            <a:pPr marL="0" indent="0" algn="ctr">
              <a:buNone/>
            </a:pPr>
            <a:endParaRPr lang="en-US" sz="2000" b="1" dirty="0"/>
          </a:p>
          <a:p>
            <a:pPr marL="0" indent="0" algn="ctr">
              <a:buNone/>
            </a:pPr>
            <a:r>
              <a:rPr lang="en-US" sz="4000" b="1" i="1" u="sng" dirty="0"/>
              <a:t>SWEET 16 CHAMPION -  BARRY DUEHRING- $370</a:t>
            </a:r>
          </a:p>
        </p:txBody>
      </p:sp>
    </p:spTree>
    <p:extLst>
      <p:ext uri="{BB962C8B-B14F-4D97-AF65-F5344CB8AC3E}">
        <p14:creationId xmlns:p14="http://schemas.microsoft.com/office/powerpoint/2010/main" val="33698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A39BE4-4BE6-430C-BE16-D3C06138A197}"/>
              </a:ext>
            </a:extLst>
          </p:cNvPr>
          <p:cNvSpPr>
            <a:spLocks noGrp="1"/>
          </p:cNvSpPr>
          <p:nvPr>
            <p:ph type="title"/>
          </p:nvPr>
        </p:nvSpPr>
        <p:spPr>
          <a:xfrm>
            <a:off x="838200" y="250678"/>
            <a:ext cx="10515600" cy="1325563"/>
          </a:xfrm>
        </p:spPr>
        <p:txBody>
          <a:bodyPr/>
          <a:lstStyle/>
          <a:p>
            <a:pPr algn="ctr"/>
            <a:r>
              <a:rPr lang="en-US" b="1" dirty="0">
                <a:solidFill>
                  <a:srgbClr val="00B050"/>
                </a:solidFill>
                <a:latin typeface="Calibri" panose="020F0502020204030204" pitchFamily="34" charset="0"/>
                <a:cs typeface="Calibri" panose="020F0502020204030204" pitchFamily="34" charset="0"/>
              </a:rPr>
              <a:t>2021 FAWN LAKE CUP TOP 10</a:t>
            </a:r>
          </a:p>
        </p:txBody>
      </p:sp>
      <p:sp>
        <p:nvSpPr>
          <p:cNvPr id="4" name="Content Placeholder 3">
            <a:extLst>
              <a:ext uri="{FF2B5EF4-FFF2-40B4-BE49-F238E27FC236}">
                <a16:creationId xmlns:a16="http://schemas.microsoft.com/office/drawing/2014/main" id="{DE551DB4-8A42-4044-B024-BAA6E85DF29C}"/>
              </a:ext>
            </a:extLst>
          </p:cNvPr>
          <p:cNvSpPr>
            <a:spLocks noGrp="1"/>
          </p:cNvSpPr>
          <p:nvPr>
            <p:ph idx="1"/>
          </p:nvPr>
        </p:nvSpPr>
        <p:spPr>
          <a:xfrm>
            <a:off x="4445541" y="1576241"/>
            <a:ext cx="4066161" cy="4765726"/>
          </a:xfrm>
        </p:spPr>
        <p:txBody>
          <a:bodyPr>
            <a:normAutofit lnSpcReduction="10000"/>
          </a:bodyPr>
          <a:lstStyle/>
          <a:p>
            <a:pPr marL="0" indent="0">
              <a:buNone/>
            </a:pPr>
            <a:r>
              <a:rPr lang="en-US" sz="3000" b="1" dirty="0"/>
              <a:t>2.  STEVE PENDRY</a:t>
            </a:r>
          </a:p>
          <a:p>
            <a:pPr marL="0" indent="0">
              <a:buNone/>
            </a:pPr>
            <a:r>
              <a:rPr lang="en-US" sz="3000" b="1" dirty="0"/>
              <a:t>3.  BARRY DUERHING</a:t>
            </a:r>
          </a:p>
          <a:p>
            <a:pPr marL="0" indent="0">
              <a:buNone/>
            </a:pPr>
            <a:r>
              <a:rPr lang="en-US" sz="3000" b="1" dirty="0"/>
              <a:t>4.  MARK IDEN</a:t>
            </a:r>
          </a:p>
          <a:p>
            <a:pPr marL="0" indent="0">
              <a:buNone/>
            </a:pPr>
            <a:r>
              <a:rPr lang="en-US" sz="3000" b="1" dirty="0"/>
              <a:t>5.  JAY CHAFFIN</a:t>
            </a:r>
          </a:p>
          <a:p>
            <a:pPr marL="0" indent="0">
              <a:buNone/>
            </a:pPr>
            <a:r>
              <a:rPr lang="en-US" sz="3000" b="1" dirty="0"/>
              <a:t>6.  DON BOWLES</a:t>
            </a:r>
          </a:p>
          <a:p>
            <a:pPr marL="0" indent="0">
              <a:buNone/>
            </a:pPr>
            <a:r>
              <a:rPr lang="en-US" sz="3000" b="1" dirty="0"/>
              <a:t>7.  MIKE DISIMONE</a:t>
            </a:r>
          </a:p>
          <a:p>
            <a:pPr marL="0" indent="0">
              <a:buNone/>
            </a:pPr>
            <a:r>
              <a:rPr lang="en-US" sz="3000" b="1" dirty="0"/>
              <a:t>8.  MIKE HRONCICH</a:t>
            </a:r>
          </a:p>
          <a:p>
            <a:pPr marL="0" indent="0">
              <a:buNone/>
            </a:pPr>
            <a:r>
              <a:rPr lang="en-US" sz="3000" b="1" dirty="0"/>
              <a:t>9.  STEVE ROBERTSON</a:t>
            </a:r>
          </a:p>
          <a:p>
            <a:pPr marL="0" indent="0">
              <a:buNone/>
            </a:pPr>
            <a:r>
              <a:rPr lang="en-US" sz="3000" b="1" dirty="0"/>
              <a:t>10.  MARK BRADLEY</a:t>
            </a:r>
            <a:r>
              <a:rPr lang="en-US" b="1" dirty="0"/>
              <a:t>		</a:t>
            </a:r>
          </a:p>
          <a:p>
            <a:pPr marL="0" indent="0">
              <a:buNone/>
            </a:pPr>
            <a:endParaRPr lang="en-US" b="1" dirty="0"/>
          </a:p>
          <a:p>
            <a:pPr algn="just"/>
            <a:endParaRPr lang="en-US" b="1" dirty="0"/>
          </a:p>
          <a:p>
            <a:pPr algn="just"/>
            <a:endParaRPr lang="en-US" b="1" dirty="0"/>
          </a:p>
        </p:txBody>
      </p:sp>
    </p:spTree>
    <p:extLst>
      <p:ext uri="{BB962C8B-B14F-4D97-AF65-F5344CB8AC3E}">
        <p14:creationId xmlns:p14="http://schemas.microsoft.com/office/powerpoint/2010/main" val="6214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anim calcmode="lin" valueType="num">
                                      <p:cBhvr>
                                        <p:cTn id="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anim calcmode="lin" valueType="num">
                                      <p:cBhvr>
                                        <p:cTn id="1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anim calcmode="lin" valueType="num">
                                      <p:cBhvr>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anim calcmode="lin" valueType="num">
                                      <p:cBhvr>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anim calcmode="lin" valueType="num">
                                      <p:cBhvr>
                                        <p:cTn id="5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anim calcmode="lin" valueType="num">
                                      <p:cBhvr>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388D-BA50-46CD-893B-5FFDB0C41CB9}"/>
              </a:ext>
            </a:extLst>
          </p:cNvPr>
          <p:cNvSpPr>
            <a:spLocks noGrp="1"/>
          </p:cNvSpPr>
          <p:nvPr>
            <p:ph type="title"/>
          </p:nvPr>
        </p:nvSpPr>
        <p:spPr>
          <a:xfrm>
            <a:off x="838200" y="417079"/>
            <a:ext cx="10515600" cy="1325563"/>
          </a:xfrm>
        </p:spPr>
        <p:txBody>
          <a:bodyPr/>
          <a:lstStyle/>
          <a:p>
            <a:pPr algn="ctr"/>
            <a:r>
              <a:rPr lang="en-US" b="1" dirty="0">
                <a:solidFill>
                  <a:srgbClr val="00B050"/>
                </a:solidFill>
                <a:latin typeface="+mn-lt"/>
              </a:rPr>
              <a:t>2021 FAWN LAKE CUP WINNER</a:t>
            </a:r>
          </a:p>
        </p:txBody>
      </p:sp>
      <p:sp>
        <p:nvSpPr>
          <p:cNvPr id="3" name="Content Placeholder 2">
            <a:extLst>
              <a:ext uri="{FF2B5EF4-FFF2-40B4-BE49-F238E27FC236}">
                <a16:creationId xmlns:a16="http://schemas.microsoft.com/office/drawing/2014/main" id="{899DE742-E61E-40D6-9531-C22D64A9F849}"/>
              </a:ext>
            </a:extLst>
          </p:cNvPr>
          <p:cNvSpPr>
            <a:spLocks noGrp="1"/>
          </p:cNvSpPr>
          <p:nvPr>
            <p:ph idx="1"/>
          </p:nvPr>
        </p:nvSpPr>
        <p:spPr>
          <a:xfrm>
            <a:off x="838200" y="1856797"/>
            <a:ext cx="10515600" cy="4351338"/>
          </a:xfrm>
        </p:spPr>
        <p:txBody>
          <a:bodyPr>
            <a:normAutofit/>
          </a:bodyPr>
          <a:lstStyle/>
          <a:p>
            <a:pPr marL="0" indent="0" algn="ctr">
              <a:buNone/>
            </a:pPr>
            <a:endParaRPr lang="en-US" sz="8000" dirty="0"/>
          </a:p>
          <a:p>
            <a:pPr marL="0" indent="0" algn="ctr">
              <a:buNone/>
            </a:pPr>
            <a:r>
              <a:rPr lang="en-US" sz="8000" b="1" dirty="0"/>
              <a:t>Brian Cummings</a:t>
            </a:r>
          </a:p>
        </p:txBody>
      </p:sp>
    </p:spTree>
    <p:extLst>
      <p:ext uri="{BB962C8B-B14F-4D97-AF65-F5344CB8AC3E}">
        <p14:creationId xmlns:p14="http://schemas.microsoft.com/office/powerpoint/2010/main" val="168870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1C024-D090-448E-8824-9BACFD303541}"/>
              </a:ext>
            </a:extLst>
          </p:cNvPr>
          <p:cNvSpPr>
            <a:spLocks noGrp="1"/>
          </p:cNvSpPr>
          <p:nvPr>
            <p:ph idx="1"/>
          </p:nvPr>
        </p:nvSpPr>
        <p:spPr>
          <a:xfrm>
            <a:off x="574775" y="1253331"/>
            <a:ext cx="11042450" cy="4351338"/>
          </a:xfrm>
        </p:spPr>
        <p:txBody>
          <a:bodyPr>
            <a:normAutofit/>
          </a:bodyPr>
          <a:lstStyle/>
          <a:p>
            <a:pPr marL="0" indent="0" algn="ctr">
              <a:lnSpc>
                <a:spcPct val="150000"/>
              </a:lnSpc>
              <a:buNone/>
            </a:pPr>
            <a:r>
              <a:rPr lang="en-US" sz="5400" b="1" dirty="0"/>
              <a:t>CONGRATULATIONS                                  TO ALL OUR 2021 FLMG PARTICIPANTS AND AWARD WINNERS</a:t>
            </a:r>
          </a:p>
        </p:txBody>
      </p:sp>
    </p:spTree>
    <p:extLst>
      <p:ext uri="{BB962C8B-B14F-4D97-AF65-F5344CB8AC3E}">
        <p14:creationId xmlns:p14="http://schemas.microsoft.com/office/powerpoint/2010/main" val="33964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DD05-45C8-BA4E-B138-1237DFAACC54}"/>
              </a:ext>
            </a:extLst>
          </p:cNvPr>
          <p:cNvSpPr>
            <a:spLocks noGrp="1"/>
          </p:cNvSpPr>
          <p:nvPr>
            <p:ph type="title"/>
          </p:nvPr>
        </p:nvSpPr>
        <p:spPr/>
        <p:txBody>
          <a:bodyPr/>
          <a:lstStyle/>
          <a:p>
            <a:pPr algn="ctr"/>
            <a:r>
              <a:rPr lang="en-US" b="1" dirty="0">
                <a:latin typeface="+mn-lt"/>
              </a:rPr>
              <a:t>BIG THANKS!</a:t>
            </a:r>
          </a:p>
        </p:txBody>
      </p:sp>
      <p:sp>
        <p:nvSpPr>
          <p:cNvPr id="3" name="Content Placeholder 2">
            <a:extLst>
              <a:ext uri="{FF2B5EF4-FFF2-40B4-BE49-F238E27FC236}">
                <a16:creationId xmlns:a16="http://schemas.microsoft.com/office/drawing/2014/main" id="{2C8A1412-22ED-C342-B037-AA7E7D6E2622}"/>
              </a:ext>
            </a:extLst>
          </p:cNvPr>
          <p:cNvSpPr>
            <a:spLocks noGrp="1"/>
          </p:cNvSpPr>
          <p:nvPr>
            <p:ph idx="1"/>
          </p:nvPr>
        </p:nvSpPr>
        <p:spPr/>
        <p:txBody>
          <a:bodyPr>
            <a:normAutofit/>
          </a:bodyPr>
          <a:lstStyle/>
          <a:p>
            <a:r>
              <a:rPr lang="en-US" sz="3000" dirty="0"/>
              <a:t>FLMG Communication Officer – Mike Edwards</a:t>
            </a:r>
          </a:p>
          <a:p>
            <a:r>
              <a:rPr lang="en-US" sz="3000" dirty="0"/>
              <a:t>FLCC GM – Bret Shifflett</a:t>
            </a:r>
          </a:p>
          <a:p>
            <a:r>
              <a:rPr lang="en-US" sz="3000" dirty="0"/>
              <a:t>FLCC HARBOR CLUB STAFF</a:t>
            </a:r>
          </a:p>
          <a:p>
            <a:r>
              <a:rPr lang="en-US" sz="3000" dirty="0"/>
              <a:t>FLCC Pro’s &amp; Staff – Drew Falvey, Garrett Moore &amp; Kory York</a:t>
            </a:r>
          </a:p>
          <a:p>
            <a:r>
              <a:rPr lang="en-US" sz="3000" dirty="0"/>
              <a:t>FLCC Superintendent - Dave Smith</a:t>
            </a:r>
          </a:p>
          <a:p>
            <a:endParaRPr lang="en-US" sz="2600" dirty="0"/>
          </a:p>
          <a:p>
            <a:r>
              <a:rPr lang="en-US" sz="3000" dirty="0"/>
              <a:t>THANKS TO ALL OF YOU…YOU’RE WHAT MAKES FLMG GREAT !!</a:t>
            </a:r>
          </a:p>
        </p:txBody>
      </p:sp>
    </p:spTree>
    <p:extLst>
      <p:ext uri="{BB962C8B-B14F-4D97-AF65-F5344CB8AC3E}">
        <p14:creationId xmlns:p14="http://schemas.microsoft.com/office/powerpoint/2010/main" val="22998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100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 presetClass="entr" presetSubtype="4" fill="hold" grpId="0"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CAA-4802-4E8B-877F-944FD3DF57DF}"/>
              </a:ext>
            </a:extLst>
          </p:cNvPr>
          <p:cNvSpPr>
            <a:spLocks noGrp="1"/>
          </p:cNvSpPr>
          <p:nvPr>
            <p:ph type="title"/>
          </p:nvPr>
        </p:nvSpPr>
        <p:spPr>
          <a:xfrm>
            <a:off x="1023570" y="372620"/>
            <a:ext cx="10515600" cy="1325563"/>
          </a:xfrm>
        </p:spPr>
        <p:txBody>
          <a:bodyPr>
            <a:normAutofit/>
          </a:bodyPr>
          <a:lstStyle/>
          <a:p>
            <a:pPr algn="ctr"/>
            <a:r>
              <a:rPr lang="en-US" sz="4000" b="1" dirty="0">
                <a:latin typeface="Calibri" panose="020F0502020204030204" pitchFamily="34" charset="0"/>
                <a:cs typeface="Calibri" panose="020F0502020204030204" pitchFamily="34" charset="0"/>
              </a:rPr>
              <a:t>WHAT YOU CAN EXPECT AT MARCH 2022 SEASON KICKOFF</a:t>
            </a:r>
          </a:p>
        </p:txBody>
      </p:sp>
      <p:sp>
        <p:nvSpPr>
          <p:cNvPr id="3" name="Content Placeholder 2">
            <a:extLst>
              <a:ext uri="{FF2B5EF4-FFF2-40B4-BE49-F238E27FC236}">
                <a16:creationId xmlns:a16="http://schemas.microsoft.com/office/drawing/2014/main" id="{96DC6E6E-1AAB-4DB3-B672-00BF58E7022B}"/>
              </a:ext>
            </a:extLst>
          </p:cNvPr>
          <p:cNvSpPr>
            <a:spLocks noGrp="1"/>
          </p:cNvSpPr>
          <p:nvPr>
            <p:ph idx="1"/>
          </p:nvPr>
        </p:nvSpPr>
        <p:spPr>
          <a:xfrm>
            <a:off x="1410488" y="1921831"/>
            <a:ext cx="9037467" cy="4277484"/>
          </a:xfrm>
        </p:spPr>
        <p:txBody>
          <a:bodyPr>
            <a:noAutofit/>
          </a:bodyPr>
          <a:lstStyle/>
          <a:p>
            <a:pPr lvl="0">
              <a:lnSpc>
                <a:spcPct val="120000"/>
              </a:lnSpc>
            </a:pPr>
            <a:r>
              <a:rPr lang="en-US" sz="2000" dirty="0"/>
              <a:t>A KICKOFF DINNER!</a:t>
            </a:r>
          </a:p>
          <a:p>
            <a:pPr lvl="0">
              <a:lnSpc>
                <a:spcPct val="120000"/>
              </a:lnSpc>
            </a:pPr>
            <a:r>
              <a:rPr lang="en-US" sz="2000" dirty="0"/>
              <a:t>THE SWEET 16 TOURNAMENT DOCKET WITH SOME NEW FORMATS TO MIX IT UP A BIT AND ENCOURAGE GREATER PARTICIPATION BY NEWER MEMBERS; </a:t>
            </a:r>
          </a:p>
          <a:p>
            <a:pPr lvl="0">
              <a:lnSpc>
                <a:spcPct val="120000"/>
              </a:lnSpc>
            </a:pPr>
            <a:r>
              <a:rPr lang="en-US" sz="2000" dirty="0"/>
              <a:t>BUILD YOUR OWN TEAM EVENTS; ALL CASH NASSAU, ETC;</a:t>
            </a:r>
          </a:p>
          <a:p>
            <a:pPr>
              <a:lnSpc>
                <a:spcPct val="120000"/>
              </a:lnSpc>
            </a:pPr>
            <a:r>
              <a:rPr lang="en-US" sz="2000" dirty="0"/>
              <a:t>POTENTIAL MEN’S TWILIGHT 9 HOLE LEAGUE;</a:t>
            </a:r>
          </a:p>
          <a:p>
            <a:pPr lvl="0">
              <a:lnSpc>
                <a:spcPct val="120000"/>
              </a:lnSpc>
            </a:pPr>
            <a:r>
              <a:rPr lang="en-US" sz="2000" dirty="0"/>
              <a:t>ENCOURAGE MORE PARTICIPATION THROUGHOUT THE SWEET 16 COMPETITION, ESPECIALLY DURING THE SWEET 16, ELITE 8 AND FINAL 4 EVENTS; </a:t>
            </a:r>
          </a:p>
          <a:p>
            <a:pPr lvl="0">
              <a:lnSpc>
                <a:spcPct val="120000"/>
              </a:lnSpc>
            </a:pPr>
            <a:r>
              <a:rPr lang="en-US" sz="2000" dirty="0"/>
              <a:t>CONTINUE TO GROW THE FLMG PROGRAM.    </a:t>
            </a:r>
          </a:p>
          <a:p>
            <a:pPr>
              <a:lnSpc>
                <a:spcPct val="120000"/>
              </a:lnSpc>
            </a:pPr>
            <a:endParaRPr lang="en-US" sz="2000" dirty="0"/>
          </a:p>
        </p:txBody>
      </p:sp>
    </p:spTree>
    <p:extLst>
      <p:ext uri="{BB962C8B-B14F-4D97-AF65-F5344CB8AC3E}">
        <p14:creationId xmlns:p14="http://schemas.microsoft.com/office/powerpoint/2010/main" val="328510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6855-AAD1-4A28-A35D-4C8937729555}"/>
              </a:ext>
            </a:extLst>
          </p:cNvPr>
          <p:cNvSpPr>
            <a:spLocks noGrp="1"/>
          </p:cNvSpPr>
          <p:nvPr>
            <p:ph type="title"/>
          </p:nvPr>
        </p:nvSpPr>
        <p:spPr/>
        <p:txBody>
          <a:bodyPr/>
          <a:lstStyle/>
          <a:p>
            <a:pPr algn="ctr"/>
            <a:r>
              <a:rPr lang="en-US" b="1" dirty="0">
                <a:latin typeface="+mn-lt"/>
              </a:rPr>
              <a:t>FEEDBACK</a:t>
            </a:r>
          </a:p>
        </p:txBody>
      </p:sp>
      <p:sp>
        <p:nvSpPr>
          <p:cNvPr id="3" name="Content Placeholder 2">
            <a:extLst>
              <a:ext uri="{FF2B5EF4-FFF2-40B4-BE49-F238E27FC236}">
                <a16:creationId xmlns:a16="http://schemas.microsoft.com/office/drawing/2014/main" id="{5291FCA7-1439-483F-9DF1-8AFE39D4192E}"/>
              </a:ext>
            </a:extLst>
          </p:cNvPr>
          <p:cNvSpPr>
            <a:spLocks noGrp="1"/>
          </p:cNvSpPr>
          <p:nvPr>
            <p:ph idx="1"/>
          </p:nvPr>
        </p:nvSpPr>
        <p:spPr/>
        <p:txBody>
          <a:bodyPr>
            <a:normAutofit/>
          </a:bodyPr>
          <a:lstStyle/>
          <a:p>
            <a:pPr marL="0" indent="0">
              <a:buNone/>
            </a:pPr>
            <a:r>
              <a:rPr lang="en-US" sz="3200" dirty="0"/>
              <a:t>IF YOU HAVE SOME FEEDBACK ON HOW WE DID, HOW WE CAN IMPROVE THE PROGRAM, HOW WE CAN INCREASE PARTICIPATION IN MAJOR EVENTS AND THE SWEET 16 COMPETITION, NEW FORMATS, PLEASE CONTACT JOHN WANAT AND/OR MATT STOVER.</a:t>
            </a:r>
          </a:p>
          <a:p>
            <a:pPr marL="0" indent="0">
              <a:buNone/>
            </a:pPr>
            <a:endParaRPr lang="en-US" sz="3200" dirty="0"/>
          </a:p>
          <a:p>
            <a:pPr marL="0" indent="0">
              <a:buNone/>
            </a:pPr>
            <a:r>
              <a:rPr lang="en-US" sz="3200" b="1" dirty="0"/>
              <a:t>JOHN:  </a:t>
            </a:r>
            <a:r>
              <a:rPr lang="en-US" sz="3200" b="1" dirty="0">
                <a:hlinkClick r:id="rId2"/>
              </a:rPr>
              <a:t>JNW1628@AOL.COM</a:t>
            </a:r>
            <a:endParaRPr lang="en-US" sz="3200" b="1" dirty="0"/>
          </a:p>
          <a:p>
            <a:pPr marL="0" indent="0">
              <a:buNone/>
            </a:pPr>
            <a:r>
              <a:rPr lang="en-US" sz="3200" b="1" dirty="0"/>
              <a:t>MATT:  </a:t>
            </a:r>
            <a:r>
              <a:rPr lang="en-US" sz="3200" b="1" dirty="0">
                <a:hlinkClick r:id="rId3"/>
              </a:rPr>
              <a:t>MATTHEWSTOVER@GMAIL.COM</a:t>
            </a:r>
            <a:r>
              <a:rPr lang="en-US" sz="3200" b="1" dirty="0"/>
              <a:t>	</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378568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8B6B9-C4AD-4CC6-A545-E63B800E6CED}"/>
              </a:ext>
            </a:extLst>
          </p:cNvPr>
          <p:cNvSpPr>
            <a:spLocks noGrp="1"/>
          </p:cNvSpPr>
          <p:nvPr>
            <p:ph idx="1"/>
          </p:nvPr>
        </p:nvSpPr>
        <p:spPr>
          <a:xfrm>
            <a:off x="838200" y="1783420"/>
            <a:ext cx="10515600" cy="3224677"/>
          </a:xfrm>
        </p:spPr>
        <p:txBody>
          <a:bodyPr>
            <a:normAutofit/>
          </a:bodyPr>
          <a:lstStyle/>
          <a:p>
            <a:pPr marL="0" indent="0" algn="ctr">
              <a:buNone/>
            </a:pPr>
            <a:r>
              <a:rPr lang="en-US" sz="6000" b="1" dirty="0"/>
              <a:t>SEE YOU ALL IN MARCH FOR ANOTHER GREAT YEAR OF    FAWN LAKE MEN’S GOLF</a:t>
            </a:r>
          </a:p>
        </p:txBody>
      </p:sp>
    </p:spTree>
    <p:extLst>
      <p:ext uri="{BB962C8B-B14F-4D97-AF65-F5344CB8AC3E}">
        <p14:creationId xmlns:p14="http://schemas.microsoft.com/office/powerpoint/2010/main" val="15115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6520C9-340A-F64B-8098-2CF4A6216A41}"/>
              </a:ext>
            </a:extLst>
          </p:cNvPr>
          <p:cNvPicPr>
            <a:picLocks noGrp="1" noChangeAspect="1"/>
          </p:cNvPicPr>
          <p:nvPr>
            <p:ph idx="1"/>
          </p:nvPr>
        </p:nvPicPr>
        <p:blipFill>
          <a:blip r:embed="rId2"/>
          <a:stretch>
            <a:fillRect/>
          </a:stretch>
        </p:blipFill>
        <p:spPr>
          <a:xfrm>
            <a:off x="751675" y="2459359"/>
            <a:ext cx="10515600" cy="2996946"/>
          </a:xfrm>
          <a:prstGeom prst="rect">
            <a:avLst/>
          </a:prstGeom>
          <a:ln w="28575">
            <a:solidFill>
              <a:schemeClr val="accent1"/>
            </a:solidFill>
          </a:ln>
        </p:spPr>
      </p:pic>
      <p:sp>
        <p:nvSpPr>
          <p:cNvPr id="5" name="Title 4">
            <a:extLst>
              <a:ext uri="{FF2B5EF4-FFF2-40B4-BE49-F238E27FC236}">
                <a16:creationId xmlns:a16="http://schemas.microsoft.com/office/drawing/2014/main" id="{C2153558-55CF-234C-8204-729AF330AB64}"/>
              </a:ext>
            </a:extLst>
          </p:cNvPr>
          <p:cNvSpPr>
            <a:spLocks noGrp="1"/>
          </p:cNvSpPr>
          <p:nvPr>
            <p:ph type="title"/>
          </p:nvPr>
        </p:nvSpPr>
        <p:spPr/>
        <p:txBody>
          <a:bodyPr/>
          <a:lstStyle/>
          <a:p>
            <a:pPr algn="ctr"/>
            <a:r>
              <a:rPr lang="en-US" b="1" dirty="0"/>
              <a:t>FAWN LAKE MEN’S GOLF </a:t>
            </a:r>
            <a:br>
              <a:rPr lang="en-US" b="1" dirty="0"/>
            </a:br>
            <a:r>
              <a:rPr lang="en-US" b="1" dirty="0"/>
              <a:t>AWARDS DINNER</a:t>
            </a:r>
          </a:p>
        </p:txBody>
      </p:sp>
    </p:spTree>
    <p:extLst>
      <p:ext uri="{BB962C8B-B14F-4D97-AF65-F5344CB8AC3E}">
        <p14:creationId xmlns:p14="http://schemas.microsoft.com/office/powerpoint/2010/main" val="318610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F652174-6E5C-EE42-B54D-D4DA56034098}"/>
              </a:ext>
            </a:extLst>
          </p:cNvPr>
          <p:cNvSpPr>
            <a:spLocks noGrp="1"/>
          </p:cNvSpPr>
          <p:nvPr>
            <p:ph idx="1"/>
          </p:nvPr>
        </p:nvSpPr>
        <p:spPr>
          <a:xfrm>
            <a:off x="967902" y="3429000"/>
            <a:ext cx="10437779" cy="3318936"/>
          </a:xfrm>
        </p:spPr>
        <p:txBody>
          <a:bodyPr>
            <a:normAutofit/>
          </a:bodyPr>
          <a:lstStyle/>
          <a:p>
            <a:pPr marL="0" indent="0">
              <a:buNone/>
            </a:pPr>
            <a:r>
              <a:rPr lang="en-US" sz="2400" u="sng" dirty="0"/>
              <a:t>ENCOURAGE ALL FLCC GOLF MEMBERS TO PARTICIPATE</a:t>
            </a:r>
            <a:endParaRPr lang="en-US" sz="2400" dirty="0"/>
          </a:p>
          <a:p>
            <a:r>
              <a:rPr lang="en-US" sz="2400" dirty="0"/>
              <a:t>FRIENDLY AND FAIR COMPETITION;</a:t>
            </a:r>
          </a:p>
          <a:p>
            <a:r>
              <a:rPr lang="en-US" sz="2400" dirty="0"/>
              <a:t>RESPECT FOR ALL PLAYERS AND THE RULES OF GOLF;</a:t>
            </a:r>
          </a:p>
          <a:p>
            <a:r>
              <a:rPr lang="en-US" sz="2400" dirty="0"/>
              <a:t>FLCC CAMARADERIE AND FUN;</a:t>
            </a:r>
          </a:p>
          <a:p>
            <a:r>
              <a:rPr lang="en-US" sz="2400" dirty="0"/>
              <a:t>DESIGNED FOR BOTH TEAM AND INDIVIDUAL EVENTS.</a:t>
            </a:r>
          </a:p>
          <a:p>
            <a:r>
              <a:rPr lang="en-US" sz="2400" dirty="0"/>
              <a:t>MAJOR EVENTS AND SATURDAY SWEET 16 EVENTS.</a:t>
            </a:r>
          </a:p>
          <a:p>
            <a:pPr marL="0" indent="0">
              <a:buNone/>
            </a:pPr>
            <a:endParaRPr lang="en-US" b="1" dirty="0"/>
          </a:p>
        </p:txBody>
      </p:sp>
      <p:sp>
        <p:nvSpPr>
          <p:cNvPr id="5" name="Title 1">
            <a:extLst>
              <a:ext uri="{FF2B5EF4-FFF2-40B4-BE49-F238E27FC236}">
                <a16:creationId xmlns:a16="http://schemas.microsoft.com/office/drawing/2014/main" id="{59F983E7-82D9-F54A-B837-D4B4D159942E}"/>
              </a:ext>
            </a:extLst>
          </p:cNvPr>
          <p:cNvSpPr>
            <a:spLocks noGrp="1"/>
          </p:cNvSpPr>
          <p:nvPr>
            <p:ph type="title"/>
          </p:nvPr>
        </p:nvSpPr>
        <p:spPr>
          <a:xfrm>
            <a:off x="890081" y="248393"/>
            <a:ext cx="10515600" cy="1325563"/>
          </a:xfrm>
        </p:spPr>
        <p:txBody>
          <a:bodyPr>
            <a:normAutofit/>
          </a:bodyPr>
          <a:lstStyle/>
          <a:p>
            <a:pPr algn="ctr"/>
            <a:r>
              <a:rPr lang="en-US" sz="2800" b="1" dirty="0">
                <a:latin typeface="+mn-lt"/>
              </a:rPr>
              <a:t>FAWN LAKE MEN’S GOLF PROGRAM</a:t>
            </a:r>
          </a:p>
        </p:txBody>
      </p:sp>
      <p:sp>
        <p:nvSpPr>
          <p:cNvPr id="6" name="TextBox 5">
            <a:extLst>
              <a:ext uri="{FF2B5EF4-FFF2-40B4-BE49-F238E27FC236}">
                <a16:creationId xmlns:a16="http://schemas.microsoft.com/office/drawing/2014/main" id="{807EAC33-9696-F845-B3A8-AB4DE88F9359}"/>
              </a:ext>
            </a:extLst>
          </p:cNvPr>
          <p:cNvSpPr txBox="1"/>
          <p:nvPr/>
        </p:nvSpPr>
        <p:spPr>
          <a:xfrm>
            <a:off x="739303" y="1476680"/>
            <a:ext cx="10894978" cy="1569660"/>
          </a:xfrm>
          <a:prstGeom prst="rect">
            <a:avLst/>
          </a:prstGeom>
          <a:noFill/>
        </p:spPr>
        <p:txBody>
          <a:bodyPr wrap="square" rtlCol="0">
            <a:spAutoFit/>
          </a:bodyPr>
          <a:lstStyle/>
          <a:p>
            <a:pPr lvl="0"/>
            <a:r>
              <a:rPr lang="en-US" sz="2400" u="sng" dirty="0">
                <a:solidFill>
                  <a:prstClr val="black"/>
                </a:solidFill>
              </a:rPr>
              <a:t>MISSION STATEMENT</a:t>
            </a:r>
            <a:r>
              <a:rPr lang="en-US" sz="2400" dirty="0">
                <a:solidFill>
                  <a:prstClr val="black"/>
                </a:solidFill>
              </a:rPr>
              <a:t>:  COORDINATE, ORGANIZE AND OVERSEE ALL GOLF RELATED ACTIVITIES OF THE FAWN LAKE COUNTRY CLUB IN ORDER TO ENHANCE THE GOLF EXPERIENCE OF ALL MEMBERS AND TO PROMOTE FLCC AS THE PREMIER GOLF EXPERIENCE IN NORTHERN VIRGINIA</a:t>
            </a:r>
          </a:p>
        </p:txBody>
      </p:sp>
    </p:spTree>
    <p:extLst>
      <p:ext uri="{BB962C8B-B14F-4D97-AF65-F5344CB8AC3E}">
        <p14:creationId xmlns:p14="http://schemas.microsoft.com/office/powerpoint/2010/main" val="6838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C686-9984-A94B-8555-F38133BB5294}"/>
              </a:ext>
            </a:extLst>
          </p:cNvPr>
          <p:cNvSpPr>
            <a:spLocks noGrp="1"/>
          </p:cNvSpPr>
          <p:nvPr>
            <p:ph type="title"/>
          </p:nvPr>
        </p:nvSpPr>
        <p:spPr>
          <a:xfrm>
            <a:off x="838199" y="365125"/>
            <a:ext cx="10765665" cy="1325563"/>
          </a:xfrm>
        </p:spPr>
        <p:txBody>
          <a:bodyPr>
            <a:normAutofit/>
          </a:bodyPr>
          <a:lstStyle/>
          <a:p>
            <a:pPr algn="ctr"/>
            <a:r>
              <a:rPr lang="en-US" b="1" dirty="0">
                <a:solidFill>
                  <a:prstClr val="black"/>
                </a:solidFill>
                <a:latin typeface="+mn-lt"/>
              </a:rPr>
              <a:t>MEMBERSHIPS</a:t>
            </a:r>
            <a:endParaRPr lang="en-US" b="1" dirty="0">
              <a:latin typeface="+mn-lt"/>
            </a:endParaRPr>
          </a:p>
        </p:txBody>
      </p:sp>
      <p:graphicFrame>
        <p:nvGraphicFramePr>
          <p:cNvPr id="4" name="Content Placeholder 3">
            <a:extLst>
              <a:ext uri="{FF2B5EF4-FFF2-40B4-BE49-F238E27FC236}">
                <a16:creationId xmlns:a16="http://schemas.microsoft.com/office/drawing/2014/main" id="{CEE65BE4-DC52-EC45-8C62-3D817AB1187B}"/>
              </a:ext>
            </a:extLst>
          </p:cNvPr>
          <p:cNvGraphicFramePr>
            <a:graphicFrameLocks noGrp="1"/>
          </p:cNvGraphicFramePr>
          <p:nvPr>
            <p:ph idx="1"/>
            <p:extLst>
              <p:ext uri="{D42A27DB-BD31-4B8C-83A1-F6EECF244321}">
                <p14:modId xmlns:p14="http://schemas.microsoft.com/office/powerpoint/2010/main" val="310672359"/>
              </p:ext>
            </p:extLst>
          </p:nvPr>
        </p:nvGraphicFramePr>
        <p:xfrm>
          <a:off x="1073240" y="1917272"/>
          <a:ext cx="10045519" cy="3108072"/>
        </p:xfrm>
        <a:graphic>
          <a:graphicData uri="http://schemas.openxmlformats.org/drawingml/2006/table">
            <a:tbl>
              <a:tblPr firstRow="1" firstCol="1" bandRow="1">
                <a:tableStyleId>{5C22544A-7EE6-4342-B048-85BDC9FD1C3A}</a:tableStyleId>
              </a:tblPr>
              <a:tblGrid>
                <a:gridCol w="1877274">
                  <a:extLst>
                    <a:ext uri="{9D8B030D-6E8A-4147-A177-3AD203B41FA5}">
                      <a16:colId xmlns:a16="http://schemas.microsoft.com/office/drawing/2014/main" val="3244067590"/>
                    </a:ext>
                  </a:extLst>
                </a:gridCol>
                <a:gridCol w="3009900">
                  <a:extLst>
                    <a:ext uri="{9D8B030D-6E8A-4147-A177-3AD203B41FA5}">
                      <a16:colId xmlns:a16="http://schemas.microsoft.com/office/drawing/2014/main" val="2796157634"/>
                    </a:ext>
                  </a:extLst>
                </a:gridCol>
                <a:gridCol w="2832100">
                  <a:extLst>
                    <a:ext uri="{9D8B030D-6E8A-4147-A177-3AD203B41FA5}">
                      <a16:colId xmlns:a16="http://schemas.microsoft.com/office/drawing/2014/main" val="1463137135"/>
                    </a:ext>
                  </a:extLst>
                </a:gridCol>
                <a:gridCol w="2326245">
                  <a:extLst>
                    <a:ext uri="{9D8B030D-6E8A-4147-A177-3AD203B41FA5}">
                      <a16:colId xmlns:a16="http://schemas.microsoft.com/office/drawing/2014/main" val="438895050"/>
                    </a:ext>
                  </a:extLst>
                </a:gridCol>
              </a:tblGrid>
              <a:tr h="290510">
                <a:tc>
                  <a:txBody>
                    <a:bodyPr/>
                    <a:lstStyle/>
                    <a:p>
                      <a:pPr marL="0" marR="0" algn="ctr">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January 1, 2021</a:t>
                      </a:r>
                    </a:p>
                  </a:txBody>
                  <a:tcPr marL="68580" marR="68580" marT="0" marB="0" anchor="b"/>
                </a:tc>
                <a:tc>
                  <a:txBody>
                    <a:bodyPr/>
                    <a:lstStyle/>
                    <a:p>
                      <a:pPr marL="0" marR="0" algn="ctr">
                        <a:spcBef>
                          <a:spcPts val="0"/>
                        </a:spcBef>
                        <a:spcAft>
                          <a:spcPts val="0"/>
                        </a:spcAft>
                      </a:pPr>
                      <a:r>
                        <a:rPr lang="en-US" sz="2800" dirty="0">
                          <a:effectLst/>
                        </a:rPr>
                        <a:t>October 31, 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Difference</a:t>
                      </a:r>
                    </a:p>
                  </a:txBody>
                  <a:tcPr marL="68580" marR="68580" marT="0" marB="0" anchor="b"/>
                </a:tc>
                <a:extLst>
                  <a:ext uri="{0D108BD9-81ED-4DB2-BD59-A6C34878D82A}">
                    <a16:rowId xmlns:a16="http://schemas.microsoft.com/office/drawing/2014/main" val="1110023728"/>
                  </a:ext>
                </a:extLst>
              </a:tr>
              <a:tr h="547752">
                <a:tc>
                  <a:txBody>
                    <a:bodyPr/>
                    <a:lstStyle/>
                    <a:p>
                      <a:pPr marL="0" marR="0" algn="ctr">
                        <a:spcBef>
                          <a:spcPts val="0"/>
                        </a:spcBef>
                        <a:spcAft>
                          <a:spcPts val="0"/>
                        </a:spcAft>
                      </a:pPr>
                      <a:r>
                        <a:rPr lang="en-US" sz="2800" dirty="0">
                          <a:effectLst/>
                        </a:rPr>
                        <a:t>Full Golf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192</a:t>
                      </a:r>
                    </a:p>
                  </a:txBody>
                  <a:tcPr marL="68580" marR="68580" marT="0" marB="0" anchor="ctr"/>
                </a:tc>
                <a:tc>
                  <a:txBody>
                    <a:bodyPr/>
                    <a:lstStyle/>
                    <a:p>
                      <a:pPr marL="0" marR="0" algn="ctr">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208</a:t>
                      </a:r>
                    </a:p>
                  </a:txBody>
                  <a:tcPr marL="68580" marR="68580" marT="0" marB="0" anchor="ctr"/>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nchor="b"/>
                </a:tc>
                <a:extLst>
                  <a:ext uri="{0D108BD9-81ED-4DB2-BD59-A6C34878D82A}">
                    <a16:rowId xmlns:a16="http://schemas.microsoft.com/office/drawing/2014/main" val="3556533788"/>
                  </a:ext>
                </a:extLst>
              </a:tr>
              <a:tr h="397421">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Jr. Exec</a:t>
                      </a:r>
                    </a:p>
                  </a:txBody>
                  <a:tcPr marL="68580" marR="68580" marT="0" marB="0" anchor="ctr"/>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nchor="ctr"/>
                </a:tc>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b"/>
                </a:tc>
                <a:extLst>
                  <a:ext uri="{0D108BD9-81ED-4DB2-BD59-A6C34878D82A}">
                    <a16:rowId xmlns:a16="http://schemas.microsoft.com/office/drawing/2014/main" val="2972233141"/>
                  </a:ext>
                </a:extLst>
              </a:tr>
              <a:tr h="397421">
                <a:tc>
                  <a:txBody>
                    <a:bodyPr/>
                    <a:lstStyle/>
                    <a:p>
                      <a:pPr marL="0" marR="0" algn="ctr">
                        <a:spcBef>
                          <a:spcPts val="0"/>
                        </a:spcBef>
                        <a:spcAft>
                          <a:spcPts val="0"/>
                        </a:spcAft>
                      </a:pPr>
                      <a:r>
                        <a:rPr lang="en-US" sz="2800" dirty="0">
                          <a:effectLst/>
                        </a:rPr>
                        <a:t>Sports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tc>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nchor="ctr"/>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b"/>
                </a:tc>
                <a:extLst>
                  <a:ext uri="{0D108BD9-81ED-4DB2-BD59-A6C34878D82A}">
                    <a16:rowId xmlns:a16="http://schemas.microsoft.com/office/drawing/2014/main" val="1636752099"/>
                  </a:ext>
                </a:extLst>
              </a:tr>
              <a:tr h="397421">
                <a:tc>
                  <a:txBody>
                    <a:bodyPr/>
                    <a:lstStyle/>
                    <a:p>
                      <a:pPr marL="0" marR="0" algn="ctr">
                        <a:spcBef>
                          <a:spcPts val="0"/>
                        </a:spcBef>
                        <a:spcAft>
                          <a:spcPts val="0"/>
                        </a:spcAft>
                      </a:pPr>
                      <a:r>
                        <a:rPr lang="en-US" sz="2800" dirty="0">
                          <a:effectLst/>
                        </a:rPr>
                        <a:t>Tennis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nchor="ctr"/>
                </a:tc>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ctr"/>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b"/>
                </a:tc>
                <a:extLst>
                  <a:ext uri="{0D108BD9-81ED-4DB2-BD59-A6C34878D82A}">
                    <a16:rowId xmlns:a16="http://schemas.microsoft.com/office/drawing/2014/main" val="2125070466"/>
                  </a:ext>
                </a:extLst>
              </a:tr>
              <a:tr h="397421">
                <a:tc>
                  <a:txBody>
                    <a:bodyPr/>
                    <a:lstStyle/>
                    <a:p>
                      <a:pPr marL="0" marR="0" algn="ctr">
                        <a:spcBef>
                          <a:spcPts val="0"/>
                        </a:spcBef>
                        <a:spcAft>
                          <a:spcPts val="0"/>
                        </a:spcAft>
                      </a:pPr>
                      <a:r>
                        <a:rPr lang="en-US" sz="2800" dirty="0">
                          <a:effectLst/>
                        </a:rPr>
                        <a:t>Social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333</a:t>
                      </a:r>
                    </a:p>
                  </a:txBody>
                  <a:tcPr marL="68580" marR="68580" marT="0" marB="0" anchor="b"/>
                </a:tc>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368</a:t>
                      </a:r>
                    </a:p>
                  </a:txBody>
                  <a:tcPr marL="68580" marR="68580" marT="0" marB="0" anchor="b"/>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nchor="b"/>
                </a:tc>
                <a:extLst>
                  <a:ext uri="{0D108BD9-81ED-4DB2-BD59-A6C34878D82A}">
                    <a16:rowId xmlns:a16="http://schemas.microsoft.com/office/drawing/2014/main" val="2008008030"/>
                  </a:ext>
                </a:extLst>
              </a:tr>
              <a:tr h="397421">
                <a:tc>
                  <a:txBody>
                    <a:bodyPr/>
                    <a:lstStyle/>
                    <a:p>
                      <a:pPr marL="0" marR="0" algn="ctr">
                        <a:spcBef>
                          <a:spcPts val="0"/>
                        </a:spcBef>
                        <a:spcAft>
                          <a:spcPts val="0"/>
                        </a:spcAft>
                      </a:pPr>
                      <a:r>
                        <a:rPr lang="en-US" sz="2800" dirty="0">
                          <a:effectLst/>
                        </a:rPr>
                        <a:t>Total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643</a:t>
                      </a:r>
                    </a:p>
                  </a:txBody>
                  <a:tcPr marL="68580" marR="68580" marT="0" marB="0" anchor="b"/>
                </a:tc>
                <a:tc>
                  <a:txBody>
                    <a:bodyPr/>
                    <a:lstStyle/>
                    <a:p>
                      <a:pPr marL="0" marR="0" algn="ctr">
                        <a:spcBef>
                          <a:spcPts val="0"/>
                        </a:spcBef>
                        <a:spcAft>
                          <a:spcPts val="0"/>
                        </a:spcAft>
                      </a:pPr>
                      <a:r>
                        <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719</a:t>
                      </a:r>
                    </a:p>
                  </a:txBody>
                  <a:tcPr marL="68580" marR="68580" marT="0" marB="0" anchor="b"/>
                </a:tc>
                <a:tc>
                  <a:txBody>
                    <a:bodyPr/>
                    <a:lstStyle/>
                    <a:p>
                      <a:pPr marL="0" marR="0" algn="ctr">
                        <a:spcBef>
                          <a:spcPts val="0"/>
                        </a:spcBef>
                        <a:spcAft>
                          <a:spcPts val="0"/>
                        </a:spcAft>
                      </a:pPr>
                      <a:r>
                        <a:rPr lang="en-US" sz="2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nchor="b"/>
                </a:tc>
                <a:extLst>
                  <a:ext uri="{0D108BD9-81ED-4DB2-BD59-A6C34878D82A}">
                    <a16:rowId xmlns:a16="http://schemas.microsoft.com/office/drawing/2014/main" val="452567281"/>
                  </a:ext>
                </a:extLst>
              </a:tr>
            </a:tbl>
          </a:graphicData>
        </a:graphic>
      </p:graphicFrame>
    </p:spTree>
    <p:extLst>
      <p:ext uri="{BB962C8B-B14F-4D97-AF65-F5344CB8AC3E}">
        <p14:creationId xmlns:p14="http://schemas.microsoft.com/office/powerpoint/2010/main" val="333541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67B-E282-5149-932F-C8C80A7072A3}"/>
              </a:ext>
            </a:extLst>
          </p:cNvPr>
          <p:cNvSpPr>
            <a:spLocks noGrp="1"/>
          </p:cNvSpPr>
          <p:nvPr>
            <p:ph type="title"/>
          </p:nvPr>
        </p:nvSpPr>
        <p:spPr>
          <a:xfrm>
            <a:off x="838200" y="129001"/>
            <a:ext cx="10515600" cy="1325563"/>
          </a:xfrm>
        </p:spPr>
        <p:txBody>
          <a:bodyPr/>
          <a:lstStyle/>
          <a:p>
            <a:pPr algn="ctr"/>
            <a:r>
              <a:rPr lang="en-US" b="1" dirty="0">
                <a:latin typeface="+mn-lt"/>
              </a:rPr>
              <a:t>ROUNDS PLAYED</a:t>
            </a:r>
          </a:p>
        </p:txBody>
      </p:sp>
      <p:sp>
        <p:nvSpPr>
          <p:cNvPr id="5" name="Content Placeholder 4">
            <a:extLst>
              <a:ext uri="{FF2B5EF4-FFF2-40B4-BE49-F238E27FC236}">
                <a16:creationId xmlns:a16="http://schemas.microsoft.com/office/drawing/2014/main" id="{BCE685E4-A035-7D43-96A9-66590433B278}"/>
              </a:ext>
            </a:extLst>
          </p:cNvPr>
          <p:cNvSpPr>
            <a:spLocks noGrp="1"/>
          </p:cNvSpPr>
          <p:nvPr>
            <p:ph idx="1"/>
          </p:nvPr>
        </p:nvSpPr>
        <p:spPr>
          <a:xfrm>
            <a:off x="838200" y="1253331"/>
            <a:ext cx="10515600" cy="4351338"/>
          </a:xfrm>
        </p:spPr>
        <p:txBody>
          <a:bodyPr>
            <a:normAutofit fontScale="92500" lnSpcReduction="10000"/>
          </a:bodyPr>
          <a:lstStyle/>
          <a:p>
            <a:pPr algn="ctr"/>
            <a:r>
              <a:rPr lang="en-US" sz="3600" b="1" dirty="0"/>
              <a:t> 2015 = </a:t>
            </a:r>
            <a:r>
              <a:rPr lang="en-US" sz="3600" b="1" dirty="0">
                <a:solidFill>
                  <a:srgbClr val="FF0000"/>
                </a:solidFill>
              </a:rPr>
              <a:t>10,997</a:t>
            </a:r>
            <a:r>
              <a:rPr lang="en-US" sz="3600" b="1" dirty="0"/>
              <a:t> </a:t>
            </a:r>
          </a:p>
          <a:p>
            <a:pPr algn="ctr"/>
            <a:r>
              <a:rPr lang="en-US" sz="3600" b="1" dirty="0"/>
              <a:t> 2016 = </a:t>
            </a:r>
            <a:r>
              <a:rPr lang="en-US" sz="3600" b="1" dirty="0">
                <a:solidFill>
                  <a:srgbClr val="FF0000"/>
                </a:solidFill>
              </a:rPr>
              <a:t>11,399</a:t>
            </a:r>
            <a:r>
              <a:rPr lang="en-US" sz="3600" b="1" dirty="0"/>
              <a:t> </a:t>
            </a:r>
          </a:p>
          <a:p>
            <a:pPr algn="ctr"/>
            <a:r>
              <a:rPr lang="en-US" sz="3600" b="1" dirty="0"/>
              <a:t> 2017 = </a:t>
            </a:r>
            <a:r>
              <a:rPr lang="en-US" sz="3600" b="1" dirty="0">
                <a:solidFill>
                  <a:srgbClr val="FF0000"/>
                </a:solidFill>
              </a:rPr>
              <a:t>11,853</a:t>
            </a:r>
            <a:r>
              <a:rPr lang="en-US" sz="3600" b="1" dirty="0"/>
              <a:t> </a:t>
            </a:r>
          </a:p>
          <a:p>
            <a:pPr algn="ctr"/>
            <a:r>
              <a:rPr lang="en-US" sz="3600" b="1" dirty="0"/>
              <a:t> 2018 = </a:t>
            </a:r>
            <a:r>
              <a:rPr lang="en-US" sz="3600" b="1" dirty="0">
                <a:solidFill>
                  <a:srgbClr val="FF0000"/>
                </a:solidFill>
              </a:rPr>
              <a:t>11,948 </a:t>
            </a:r>
          </a:p>
          <a:p>
            <a:pPr algn="ctr"/>
            <a:r>
              <a:rPr lang="en-US" sz="3600" b="1" dirty="0"/>
              <a:t> 2019 = </a:t>
            </a:r>
            <a:r>
              <a:rPr lang="en-US" sz="3600" b="1" dirty="0">
                <a:solidFill>
                  <a:srgbClr val="FF0000"/>
                </a:solidFill>
              </a:rPr>
              <a:t>13,960</a:t>
            </a:r>
            <a:r>
              <a:rPr lang="en-US" sz="3600" b="1" dirty="0"/>
              <a:t> </a:t>
            </a:r>
          </a:p>
          <a:p>
            <a:pPr algn="ctr"/>
            <a:r>
              <a:rPr lang="en-US" sz="3600" b="1" dirty="0"/>
              <a:t>2020 = </a:t>
            </a:r>
            <a:r>
              <a:rPr lang="en-US" sz="3600" b="1" dirty="0">
                <a:solidFill>
                  <a:srgbClr val="FF0000"/>
                </a:solidFill>
              </a:rPr>
              <a:t>19,747</a:t>
            </a:r>
          </a:p>
          <a:p>
            <a:pPr algn="ctr"/>
            <a:r>
              <a:rPr lang="en-US" sz="3600" b="1" dirty="0"/>
              <a:t>YTD end Oct 2021 = </a:t>
            </a:r>
            <a:r>
              <a:rPr lang="en-US" sz="3600" b="1" dirty="0">
                <a:solidFill>
                  <a:srgbClr val="FF0000"/>
                </a:solidFill>
              </a:rPr>
              <a:t>18,054</a:t>
            </a:r>
            <a:endParaRPr lang="en-US" sz="3600" b="1" dirty="0"/>
          </a:p>
          <a:p>
            <a:pPr marL="0" indent="0" algn="ctr">
              <a:buNone/>
            </a:pPr>
            <a:r>
              <a:rPr lang="en-US" sz="3600" b="1" dirty="0"/>
              <a:t>(2021 is projected to get close to </a:t>
            </a:r>
            <a:r>
              <a:rPr lang="en-US" sz="3600" b="1" dirty="0">
                <a:solidFill>
                  <a:srgbClr val="FF0000"/>
                </a:solidFill>
              </a:rPr>
              <a:t>20,000</a:t>
            </a:r>
            <a:r>
              <a:rPr lang="en-US" sz="3600" b="1" dirty="0"/>
              <a:t> rounds)</a:t>
            </a:r>
          </a:p>
          <a:p>
            <a:endParaRPr lang="en-US" b="1" dirty="0"/>
          </a:p>
        </p:txBody>
      </p:sp>
      <p:sp>
        <p:nvSpPr>
          <p:cNvPr id="3" name="TextBox 2">
            <a:extLst>
              <a:ext uri="{FF2B5EF4-FFF2-40B4-BE49-F238E27FC236}">
                <a16:creationId xmlns:a16="http://schemas.microsoft.com/office/drawing/2014/main" id="{6A6225FB-1381-3E47-9E2B-78D5F9AEB1E9}"/>
              </a:ext>
            </a:extLst>
          </p:cNvPr>
          <p:cNvSpPr txBox="1"/>
          <p:nvPr/>
        </p:nvSpPr>
        <p:spPr>
          <a:xfrm>
            <a:off x="477079" y="5699885"/>
            <a:ext cx="12059477" cy="830997"/>
          </a:xfrm>
          <a:prstGeom prst="rect">
            <a:avLst/>
          </a:prstGeom>
          <a:noFill/>
        </p:spPr>
        <p:txBody>
          <a:bodyPr wrap="square" rtlCol="0">
            <a:spAutoFit/>
          </a:bodyPr>
          <a:lstStyle/>
          <a:p>
            <a:r>
              <a:rPr lang="en-US" sz="2400" dirty="0"/>
              <a:t>In 2021, 88% of our rounds were played by members; 12% by outings and non-members</a:t>
            </a:r>
          </a:p>
          <a:p>
            <a:r>
              <a:rPr lang="en-US" sz="2400" dirty="0"/>
              <a:t>In 2019, 78% of our rounds were played by members; 22% by outings and non-members </a:t>
            </a:r>
          </a:p>
        </p:txBody>
      </p:sp>
    </p:spTree>
    <p:extLst>
      <p:ext uri="{BB962C8B-B14F-4D97-AF65-F5344CB8AC3E}">
        <p14:creationId xmlns:p14="http://schemas.microsoft.com/office/powerpoint/2010/main" val="28589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8F32B-A93D-4745-AF55-63397BAAEF8E}"/>
              </a:ext>
            </a:extLst>
          </p:cNvPr>
          <p:cNvSpPr>
            <a:spLocks noGrp="1"/>
          </p:cNvSpPr>
          <p:nvPr>
            <p:ph idx="1"/>
          </p:nvPr>
        </p:nvSpPr>
        <p:spPr>
          <a:xfrm>
            <a:off x="1169504" y="3028259"/>
            <a:ext cx="10515600" cy="1185932"/>
          </a:xfrm>
        </p:spPr>
        <p:txBody>
          <a:bodyPr>
            <a:normAutofit/>
          </a:bodyPr>
          <a:lstStyle/>
          <a:p>
            <a:pPr marL="0" indent="0" algn="ctr">
              <a:buNone/>
            </a:pPr>
            <a:r>
              <a:rPr lang="en-US" sz="5400" b="1" dirty="0"/>
              <a:t>Superintendent Dave Smith</a:t>
            </a:r>
          </a:p>
        </p:txBody>
      </p:sp>
      <p:sp>
        <p:nvSpPr>
          <p:cNvPr id="7" name="Title 1">
            <a:extLst>
              <a:ext uri="{FF2B5EF4-FFF2-40B4-BE49-F238E27FC236}">
                <a16:creationId xmlns:a16="http://schemas.microsoft.com/office/drawing/2014/main" id="{B8EB29AC-A518-D94E-9D84-6E2718B31AE4}"/>
              </a:ext>
            </a:extLst>
          </p:cNvPr>
          <p:cNvSpPr>
            <a:spLocks noGrp="1"/>
          </p:cNvSpPr>
          <p:nvPr>
            <p:ph type="title"/>
          </p:nvPr>
        </p:nvSpPr>
        <p:spPr>
          <a:xfrm>
            <a:off x="838200" y="1060865"/>
            <a:ext cx="10515600" cy="1325563"/>
          </a:xfrm>
        </p:spPr>
        <p:txBody>
          <a:bodyPr>
            <a:normAutofit/>
          </a:bodyPr>
          <a:lstStyle/>
          <a:p>
            <a:pPr algn="ctr"/>
            <a:r>
              <a:rPr lang="en-US" sz="5400" b="1" dirty="0">
                <a:latin typeface="+mn-lt"/>
              </a:rPr>
              <a:t>COURSE UPDATE</a:t>
            </a:r>
          </a:p>
        </p:txBody>
      </p:sp>
    </p:spTree>
    <p:extLst>
      <p:ext uri="{BB962C8B-B14F-4D97-AF65-F5344CB8AC3E}">
        <p14:creationId xmlns:p14="http://schemas.microsoft.com/office/powerpoint/2010/main" val="44646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mn-lt"/>
              </a:rPr>
              <a:t>Golf Course Staff</a:t>
            </a:r>
          </a:p>
        </p:txBody>
      </p:sp>
      <p:sp>
        <p:nvSpPr>
          <p:cNvPr id="3" name="Content Placeholder 2"/>
          <p:cNvSpPr>
            <a:spLocks noGrp="1"/>
          </p:cNvSpPr>
          <p:nvPr>
            <p:ph idx="1"/>
          </p:nvPr>
        </p:nvSpPr>
        <p:spPr/>
        <p:txBody>
          <a:bodyPr numCol="2"/>
          <a:lstStyle/>
          <a:p>
            <a:r>
              <a:rPr lang="en-US" i="1" u="sng" dirty="0"/>
              <a:t>Ryan Funkhouser	, Asst. Supt.</a:t>
            </a:r>
          </a:p>
          <a:p>
            <a:r>
              <a:rPr lang="en-US" i="1" u="sng" dirty="0"/>
              <a:t>Mike Campbell, Equip. Mgr.</a:t>
            </a:r>
          </a:p>
          <a:p>
            <a:r>
              <a:rPr lang="en-US" dirty="0"/>
              <a:t>Alan Brissette</a:t>
            </a:r>
          </a:p>
          <a:p>
            <a:r>
              <a:rPr lang="en-US" dirty="0"/>
              <a:t>Don Lattimore</a:t>
            </a:r>
          </a:p>
          <a:p>
            <a:r>
              <a:rPr lang="en-US" dirty="0"/>
              <a:t>Dave </a:t>
            </a:r>
            <a:r>
              <a:rPr lang="en-US" dirty="0" err="1"/>
              <a:t>Neilan</a:t>
            </a:r>
            <a:endParaRPr lang="en-US" dirty="0"/>
          </a:p>
          <a:p>
            <a:r>
              <a:rPr lang="en-US" dirty="0"/>
              <a:t>John Gordon</a:t>
            </a:r>
          </a:p>
          <a:p>
            <a:r>
              <a:rPr lang="en-US" dirty="0"/>
              <a:t>Joseph Alvaro</a:t>
            </a:r>
          </a:p>
          <a:p>
            <a:r>
              <a:rPr lang="en-US" dirty="0"/>
              <a:t>Garrett Henson	</a:t>
            </a:r>
          </a:p>
          <a:p>
            <a:r>
              <a:rPr lang="en-US" dirty="0"/>
              <a:t>Liam Wood</a:t>
            </a:r>
          </a:p>
          <a:p>
            <a:r>
              <a:rPr lang="en-US" dirty="0"/>
              <a:t>Tyler Saunders</a:t>
            </a:r>
          </a:p>
          <a:p>
            <a:r>
              <a:rPr lang="en-US" dirty="0"/>
              <a:t>Matt Basso</a:t>
            </a:r>
          </a:p>
          <a:p>
            <a:r>
              <a:rPr lang="en-US" dirty="0"/>
              <a:t>Luke Lattimore</a:t>
            </a:r>
          </a:p>
          <a:p>
            <a:r>
              <a:rPr lang="en-US" dirty="0"/>
              <a:t>Connor Briganti</a:t>
            </a:r>
          </a:p>
          <a:p>
            <a:pPr marL="0" indent="0">
              <a:buNone/>
            </a:pPr>
            <a:endParaRPr lang="en-US" dirty="0"/>
          </a:p>
          <a:p>
            <a:pPr marL="0" indent="0">
              <a:buNone/>
            </a:pPr>
            <a:r>
              <a:rPr lang="en-US" sz="4400" dirty="0">
                <a:latin typeface="+mj-lt"/>
              </a:rPr>
              <a:t>Clubhouse Grounds</a:t>
            </a:r>
          </a:p>
          <a:p>
            <a:pPr marL="0" indent="0">
              <a:buNone/>
            </a:pPr>
            <a:r>
              <a:rPr lang="en-US" i="1" u="sng" dirty="0"/>
              <a:t>Ginny Wisor, Horticulturalist</a:t>
            </a:r>
          </a:p>
        </p:txBody>
      </p:sp>
    </p:spTree>
    <p:extLst>
      <p:ext uri="{BB962C8B-B14F-4D97-AF65-F5344CB8AC3E}">
        <p14:creationId xmlns:p14="http://schemas.microsoft.com/office/powerpoint/2010/main" val="33517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mn-lt"/>
              </a:rPr>
              <a:t>2021 Course Highlights</a:t>
            </a:r>
          </a:p>
        </p:txBody>
      </p:sp>
      <p:sp>
        <p:nvSpPr>
          <p:cNvPr id="3" name="Content Placeholder 2"/>
          <p:cNvSpPr>
            <a:spLocks noGrp="1"/>
          </p:cNvSpPr>
          <p:nvPr>
            <p:ph idx="1"/>
          </p:nvPr>
        </p:nvSpPr>
        <p:spPr/>
        <p:txBody>
          <a:bodyPr/>
          <a:lstStyle/>
          <a:p>
            <a:pPr>
              <a:lnSpc>
                <a:spcPct val="150000"/>
              </a:lnSpc>
            </a:pPr>
            <a:r>
              <a:rPr lang="en-US" dirty="0"/>
              <a:t>Replaced almost a mile of broken cart path; </a:t>
            </a:r>
          </a:p>
          <a:p>
            <a:pPr>
              <a:lnSpc>
                <a:spcPct val="150000"/>
              </a:lnSpc>
            </a:pPr>
            <a:r>
              <a:rPr lang="en-US" dirty="0"/>
              <a:t>Repaired or renovated 17 bunkers with more to come this winter;</a:t>
            </a:r>
          </a:p>
          <a:p>
            <a:pPr>
              <a:lnSpc>
                <a:spcPct val="150000"/>
              </a:lnSpc>
            </a:pPr>
            <a:r>
              <a:rPr lang="en-US" dirty="0"/>
              <a:t>Replaced several pieces of equipment; </a:t>
            </a:r>
          </a:p>
          <a:p>
            <a:pPr>
              <a:lnSpc>
                <a:spcPct val="150000"/>
              </a:lnSpc>
            </a:pPr>
            <a:r>
              <a:rPr lang="en-US" dirty="0"/>
              <a:t>Added a deep tine aerator to fleet;</a:t>
            </a:r>
          </a:p>
          <a:p>
            <a:pPr>
              <a:lnSpc>
                <a:spcPct val="150000"/>
              </a:lnSpc>
            </a:pPr>
            <a:r>
              <a:rPr lang="en-US" dirty="0"/>
              <a:t>Improved staff numbers and experience levels. </a:t>
            </a:r>
          </a:p>
        </p:txBody>
      </p:sp>
    </p:spTree>
    <p:extLst>
      <p:ext uri="{BB962C8B-B14F-4D97-AF65-F5344CB8AC3E}">
        <p14:creationId xmlns:p14="http://schemas.microsoft.com/office/powerpoint/2010/main" val="397831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5112</TotalTime>
  <Words>1473</Words>
  <Application>Microsoft Office PowerPoint</Application>
  <PresentationFormat>Widescreen</PresentationFormat>
  <Paragraphs>233</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WELCOME TO THE 2021 FAWN LAKE MEN’S GOLF AWARDS DINNER </vt:lpstr>
      <vt:lpstr>PowerPoint Presentation</vt:lpstr>
      <vt:lpstr>FAWN LAKE MEN’S GOLF  AWARDS DINNER</vt:lpstr>
      <vt:lpstr>FAWN LAKE MEN’S GOLF PROGRAM</vt:lpstr>
      <vt:lpstr>MEMBERSHIPS</vt:lpstr>
      <vt:lpstr>ROUNDS PLAYED</vt:lpstr>
      <vt:lpstr>COURSE UPDATE</vt:lpstr>
      <vt:lpstr>Golf Course Staff</vt:lpstr>
      <vt:lpstr>2021 Course Highlights</vt:lpstr>
      <vt:lpstr>2022 Course Priorities (pending budget approval)</vt:lpstr>
      <vt:lpstr>RULES AND HANDICAP COMMITTEE Steve Pendry &amp; John Allison</vt:lpstr>
      <vt:lpstr>MID-VIRGINIA SENIOR GOLF ASSOCIATION  SEASON RECAP  RON BISHOP</vt:lpstr>
      <vt:lpstr>MVSGA – A GREAT YEAR!</vt:lpstr>
      <vt:lpstr>MVSGA</vt:lpstr>
      <vt:lpstr>2021 STATISTICS, RECOGNITIONS AND AWARDS PRESENTATIONS</vt:lpstr>
      <vt:lpstr>MAJOR EVENT WINNERS</vt:lpstr>
      <vt:lpstr>2021 MAJOR EVENTS PAYOUTS</vt:lpstr>
      <vt:lpstr>2021 FAWN LAKE CUP STATISTICS</vt:lpstr>
      <vt:lpstr>THE 2021 FLMG  SWEET 16</vt:lpstr>
      <vt:lpstr>2021 SWEET 16 FINAL FOUR </vt:lpstr>
      <vt:lpstr>2021 FAWN LAKE CUP TOP 10</vt:lpstr>
      <vt:lpstr>2021 FAWN LAKE CUP WINNER</vt:lpstr>
      <vt:lpstr>PowerPoint Presentation</vt:lpstr>
      <vt:lpstr>BIG THANKS!</vt:lpstr>
      <vt:lpstr>WHAT YOU CAN EXPECT AT MARCH 2022 SEASON KICKOFF</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Thompson</dc:creator>
  <cp:lastModifiedBy>Bret Shifflet</cp:lastModifiedBy>
  <cp:revision>137</cp:revision>
  <cp:lastPrinted>2021-11-08T21:18:24Z</cp:lastPrinted>
  <dcterms:created xsi:type="dcterms:W3CDTF">2019-10-21T13:42:14Z</dcterms:created>
  <dcterms:modified xsi:type="dcterms:W3CDTF">2021-11-09T20:28:39Z</dcterms:modified>
</cp:coreProperties>
</file>